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Poppins Semi-Bold" panose="020B0604020202020204" charset="0"/>
      <p:regular r:id="rId17"/>
    </p:embeddedFont>
    <p:embeddedFont>
      <p:font typeface="Calibri (MS)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ptos" panose="020B0604020202020204" charset="0"/>
      <p:regular r:id="rId23"/>
    </p:embeddedFont>
    <p:embeddedFont>
      <p:font typeface="Aptos Bold" panose="020B0604020202020204" charset="0"/>
      <p:regular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Poppins Bold" panose="020B0604020202020204" charset="0"/>
      <p:regular r:id="rId29"/>
    </p:embeddedFont>
    <p:embeddedFont>
      <p:font typeface="Poppins" panose="020B0604020202020204" charset="0"/>
      <p:regular r:id="rId30"/>
    </p:embeddedFont>
    <p:embeddedFont>
      <p:font typeface="Poppins Medium" panose="020B0604020202020204" charset="0"/>
      <p:regular r:id="rId31"/>
    </p:embeddedFont>
    <p:embeddedFont>
      <p:font typeface="Aptos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66.png"/><Relationship Id="rId4" Type="http://schemas.openxmlformats.org/officeDocument/2006/relationships/image" Target="../media/image9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95.sv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3" Type="http://schemas.openxmlformats.org/officeDocument/2006/relationships/image" Target="../media/image7.jpeg"/><Relationship Id="rId7" Type="http://schemas.openxmlformats.org/officeDocument/2006/relationships/image" Target="../media/image102.svg"/><Relationship Id="rId12" Type="http://schemas.openxmlformats.org/officeDocument/2006/relationships/hyperlink" Target="https://vsrc.lt/norintiems-igyti-pirmaja-kvalifikacija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hyperlink" Target="tel:052712300" TargetMode="External"/><Relationship Id="rId5" Type="http://schemas.openxmlformats.org/officeDocument/2006/relationships/image" Target="../media/image100.svg"/><Relationship Id="rId10" Type="http://schemas.openxmlformats.org/officeDocument/2006/relationships/hyperlink" Target="tel:+37061472899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104.svg"/><Relationship Id="rId14" Type="http://schemas.openxmlformats.org/officeDocument/2006/relationships/image" Target="../media/image10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12" Type="http://schemas.openxmlformats.org/officeDocument/2006/relationships/image" Target="../media/image4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0.png"/><Relationship Id="rId5" Type="http://schemas.openxmlformats.org/officeDocument/2006/relationships/image" Target="../media/image6.svg"/><Relationship Id="rId10" Type="http://schemas.openxmlformats.org/officeDocument/2006/relationships/image" Target="../media/image48.sv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2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8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svg"/><Relationship Id="rId3" Type="http://schemas.openxmlformats.org/officeDocument/2006/relationships/image" Target="../media/image7.jpeg"/><Relationship Id="rId7" Type="http://schemas.openxmlformats.org/officeDocument/2006/relationships/image" Target="../media/image48.svg"/><Relationship Id="rId12" Type="http://schemas.openxmlformats.org/officeDocument/2006/relationships/image" Target="../media/image44.png"/><Relationship Id="rId17" Type="http://schemas.openxmlformats.org/officeDocument/2006/relationships/image" Target="../media/image4.svg"/><Relationship Id="rId2" Type="http://schemas.openxmlformats.org/officeDocument/2006/relationships/image" Target="../media/image39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.svg"/><Relationship Id="rId3" Type="http://schemas.openxmlformats.org/officeDocument/2006/relationships/image" Target="../media/image46.png"/><Relationship Id="rId7" Type="http://schemas.openxmlformats.org/officeDocument/2006/relationships/image" Target="../media/image61.svg"/><Relationship Id="rId12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3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2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7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57.png"/><Relationship Id="rId1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1.sv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4.svg"/><Relationship Id="rId5" Type="http://schemas.openxmlformats.org/officeDocument/2006/relationships/image" Target="../media/image62.png"/><Relationship Id="rId10" Type="http://schemas.openxmlformats.org/officeDocument/2006/relationships/image" Target="../media/image2.png"/><Relationship Id="rId4" Type="http://schemas.openxmlformats.org/officeDocument/2006/relationships/image" Target="../media/image83.sv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20637">
            <a:off x="11685757" y="-1787558"/>
            <a:ext cx="1283773" cy="13800856"/>
            <a:chOff x="0" y="0"/>
            <a:chExt cx="338113" cy="3634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113" cy="3634793"/>
            </a:xfrm>
            <a:custGeom>
              <a:avLst/>
              <a:gdLst/>
              <a:ahLst/>
              <a:cxnLst/>
              <a:rect l="l" t="t" r="r" b="b"/>
              <a:pathLst>
                <a:path w="338113" h="3634793">
                  <a:moveTo>
                    <a:pt x="0" y="0"/>
                  </a:moveTo>
                  <a:lnTo>
                    <a:pt x="338113" y="0"/>
                  </a:lnTo>
                  <a:lnTo>
                    <a:pt x="338113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>
                <a:alpha val="3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8113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920637">
            <a:off x="12373069" y="-718514"/>
            <a:ext cx="9363830" cy="13800856"/>
            <a:chOff x="0" y="0"/>
            <a:chExt cx="2466194" cy="363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6194" cy="3634793"/>
            </a:xfrm>
            <a:custGeom>
              <a:avLst/>
              <a:gdLst/>
              <a:ahLst/>
              <a:cxnLst/>
              <a:rect l="l" t="t" r="r" b="b"/>
              <a:pathLst>
                <a:path w="2466194" h="3634793">
                  <a:moveTo>
                    <a:pt x="0" y="0"/>
                  </a:moveTo>
                  <a:lnTo>
                    <a:pt x="2466194" y="0"/>
                  </a:lnTo>
                  <a:lnTo>
                    <a:pt x="2466194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66194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12967" y="8022814"/>
            <a:ext cx="7602463" cy="914865"/>
            <a:chOff x="0" y="0"/>
            <a:chExt cx="6957583" cy="8372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57583" cy="837261"/>
            </a:xfrm>
            <a:custGeom>
              <a:avLst/>
              <a:gdLst/>
              <a:ahLst/>
              <a:cxnLst/>
              <a:rect l="l" t="t" r="r" b="b"/>
              <a:pathLst>
                <a:path w="6957583" h="837261">
                  <a:moveTo>
                    <a:pt x="230188" y="0"/>
                  </a:moveTo>
                  <a:lnTo>
                    <a:pt x="6957583" y="0"/>
                  </a:lnTo>
                  <a:lnTo>
                    <a:pt x="6727396" y="837261"/>
                  </a:lnTo>
                  <a:lnTo>
                    <a:pt x="0" y="837261"/>
                  </a:lnTo>
                  <a:lnTo>
                    <a:pt x="230188" y="0"/>
                  </a:lnTo>
                  <a:close/>
                </a:path>
              </a:pathLst>
            </a:custGeom>
            <a:solidFill>
              <a:srgbClr val="2E2E2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54000" y="-38100"/>
              <a:ext cx="6449583" cy="875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988180"/>
            <a:ext cx="282697" cy="1270120"/>
            <a:chOff x="0" y="0"/>
            <a:chExt cx="74455" cy="3345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455" cy="334517"/>
            </a:xfrm>
            <a:custGeom>
              <a:avLst/>
              <a:gdLst/>
              <a:ahLst/>
              <a:cxnLst/>
              <a:rect l="l" t="t" r="r" b="b"/>
              <a:pathLst>
                <a:path w="74455" h="334517">
                  <a:moveTo>
                    <a:pt x="0" y="0"/>
                  </a:moveTo>
                  <a:lnTo>
                    <a:pt x="74455" y="0"/>
                  </a:lnTo>
                  <a:lnTo>
                    <a:pt x="74455" y="334517"/>
                  </a:lnTo>
                  <a:lnTo>
                    <a:pt x="0" y="334517"/>
                  </a:lnTo>
                  <a:close/>
                </a:path>
              </a:pathLst>
            </a:custGeom>
            <a:solidFill>
              <a:srgbClr val="FBEC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455" cy="372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755099" y="9080553"/>
            <a:ext cx="504201" cy="504201"/>
          </a:xfrm>
          <a:custGeom>
            <a:avLst/>
            <a:gdLst/>
            <a:ahLst/>
            <a:cxnLst/>
            <a:rect l="l" t="t" r="r" b="b"/>
            <a:pathLst>
              <a:path w="504201" h="504201">
                <a:moveTo>
                  <a:pt x="0" y="0"/>
                </a:moveTo>
                <a:lnTo>
                  <a:pt x="504201" y="0"/>
                </a:lnTo>
                <a:lnTo>
                  <a:pt x="504201" y="504201"/>
                </a:lnTo>
                <a:lnTo>
                  <a:pt x="0" y="50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97977" y="1787716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4"/>
                </a:lnTo>
                <a:lnTo>
                  <a:pt x="0" y="205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58988" y="7659001"/>
            <a:ext cx="605747" cy="623335"/>
          </a:xfrm>
          <a:custGeom>
            <a:avLst/>
            <a:gdLst/>
            <a:ahLst/>
            <a:cxnLst/>
            <a:rect l="l" t="t" r="r" b="b"/>
            <a:pathLst>
              <a:path w="605747" h="623335">
                <a:moveTo>
                  <a:pt x="0" y="0"/>
                </a:moveTo>
                <a:lnTo>
                  <a:pt x="605747" y="0"/>
                </a:lnTo>
                <a:lnTo>
                  <a:pt x="605747" y="623335"/>
                </a:lnTo>
                <a:lnTo>
                  <a:pt x="0" y="623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52635" b="-14730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99964" y="-38825"/>
            <a:ext cx="5807404" cy="8538121"/>
          </a:xfrm>
          <a:custGeom>
            <a:avLst/>
            <a:gdLst/>
            <a:ahLst/>
            <a:cxnLst/>
            <a:rect l="l" t="t" r="r" b="b"/>
            <a:pathLst>
              <a:path w="5807404" h="8538121">
                <a:moveTo>
                  <a:pt x="0" y="0"/>
                </a:moveTo>
                <a:lnTo>
                  <a:pt x="5807405" y="0"/>
                </a:lnTo>
                <a:lnTo>
                  <a:pt x="5807405" y="8538121"/>
                </a:lnTo>
                <a:lnTo>
                  <a:pt x="0" y="8538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9000"/>
            </a:blip>
            <a:stretch>
              <a:fillRect t="-5181" r="-309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76948" y="655784"/>
            <a:ext cx="1262804" cy="1131932"/>
          </a:xfrm>
          <a:custGeom>
            <a:avLst/>
            <a:gdLst/>
            <a:ahLst/>
            <a:cxnLst/>
            <a:rect l="l" t="t" r="r" b="b"/>
            <a:pathLst>
              <a:path w="1262804" h="1131932">
                <a:moveTo>
                  <a:pt x="0" y="0"/>
                </a:moveTo>
                <a:lnTo>
                  <a:pt x="1262804" y="0"/>
                </a:lnTo>
                <a:lnTo>
                  <a:pt x="1262804" y="1131932"/>
                </a:lnTo>
                <a:lnTo>
                  <a:pt x="0" y="11319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810146" y="483560"/>
            <a:ext cx="898558" cy="924648"/>
          </a:xfrm>
          <a:custGeom>
            <a:avLst/>
            <a:gdLst/>
            <a:ahLst/>
            <a:cxnLst/>
            <a:rect l="l" t="t" r="r" b="b"/>
            <a:pathLst>
              <a:path w="898558" h="924648">
                <a:moveTo>
                  <a:pt x="0" y="0"/>
                </a:moveTo>
                <a:lnTo>
                  <a:pt x="898558" y="0"/>
                </a:lnTo>
                <a:lnTo>
                  <a:pt x="898558" y="924648"/>
                </a:lnTo>
                <a:lnTo>
                  <a:pt x="0" y="924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52635" b="-147305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542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1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2866828"/>
            <a:ext cx="9685314" cy="141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19"/>
              </a:lnSpc>
              <a:spcBef>
                <a:spcPct val="0"/>
              </a:spcBef>
            </a:pPr>
            <a:r>
              <a:rPr lang="en-US" sz="8299" b="1" spc="19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STOJANTIESIEMS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4746823"/>
            <a:ext cx="9433117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 spc="-280">
                <a:solidFill>
                  <a:srgbClr val="FBECCA">
                    <a:alpha val="98824"/>
                  </a:srgbClr>
                </a:solidFill>
                <a:latin typeface="Aptos Bold"/>
                <a:ea typeface="Aptos Bold"/>
                <a:cs typeface="Aptos Bold"/>
                <a:sym typeface="Aptos Bold"/>
              </a:rPr>
              <a:t>2026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27643" y="8098199"/>
            <a:ext cx="5239346" cy="68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59"/>
              </a:lnSpc>
              <a:spcBef>
                <a:spcPct val="0"/>
              </a:spcBef>
            </a:pPr>
            <a:r>
              <a:rPr lang="en-US" sz="4042" i="1" spc="23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PRIĖMIMAS Į VSRC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62394" y="8320345"/>
            <a:ext cx="6214600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Profesinio mokymo programos, priėmimo tvarka, stipendijos ir apgyvendinimo galimybės.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  <p:sp>
        <p:nvSpPr>
          <p:cNvPr id="29" name="TextBox 157">
            <a:extLst>
              <a:ext uri="{FF2B5EF4-FFF2-40B4-BE49-F238E27FC236}">
                <a16:creationId xmlns:a16="http://schemas.microsoft.com/office/drawing/2014/main" id="{71501AAD-55E8-4623-A0E1-027BD588CA7C}"/>
              </a:ext>
            </a:extLst>
          </p:cNvPr>
          <p:cNvSpPr txBox="1"/>
          <p:nvPr/>
        </p:nvSpPr>
        <p:spPr>
          <a:xfrm>
            <a:off x="13304422" y="9232062"/>
            <a:ext cx="3431677" cy="35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vsrc.lt  •  karjera@vsrc.lt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" y="-9525"/>
            <a:ext cx="18306593" cy="10306050"/>
            <a:chOff x="0" y="0"/>
            <a:chExt cx="24408790" cy="13741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3364" cy="13716000"/>
            </a:xfrm>
            <a:custGeom>
              <a:avLst/>
              <a:gdLst/>
              <a:ahLst/>
              <a:cxnLst/>
              <a:rect l="l" t="t" r="r" b="b"/>
              <a:pathLst>
                <a:path w="24383364" h="13716000">
                  <a:moveTo>
                    <a:pt x="0" y="0"/>
                  </a:moveTo>
                  <a:lnTo>
                    <a:pt x="24383364" y="0"/>
                  </a:lnTo>
                  <a:lnTo>
                    <a:pt x="243833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2E2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08764" cy="13741400"/>
            </a:xfrm>
            <a:custGeom>
              <a:avLst/>
              <a:gdLst/>
              <a:ahLst/>
              <a:cxnLst/>
              <a:rect l="l" t="t" r="r" b="b"/>
              <a:pathLst>
                <a:path w="24408764" h="13741400">
                  <a:moveTo>
                    <a:pt x="12700" y="0"/>
                  </a:moveTo>
                  <a:lnTo>
                    <a:pt x="24396064" y="0"/>
                  </a:lnTo>
                  <a:cubicBezTo>
                    <a:pt x="24403050" y="0"/>
                    <a:pt x="24408764" y="5715"/>
                    <a:pt x="24408764" y="12700"/>
                  </a:cubicBezTo>
                  <a:lnTo>
                    <a:pt x="24408764" y="13728700"/>
                  </a:lnTo>
                  <a:cubicBezTo>
                    <a:pt x="24408764" y="13735686"/>
                    <a:pt x="24403050" y="13741400"/>
                    <a:pt x="24396064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24396064" y="13716000"/>
                  </a:lnTo>
                  <a:lnTo>
                    <a:pt x="24396064" y="13728700"/>
                  </a:lnTo>
                  <a:lnTo>
                    <a:pt x="24383364" y="13728700"/>
                  </a:lnTo>
                  <a:lnTo>
                    <a:pt x="24383364" y="12700"/>
                  </a:lnTo>
                  <a:lnTo>
                    <a:pt x="24396064" y="12700"/>
                  </a:lnTo>
                  <a:lnTo>
                    <a:pt x="2439606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E2E2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580495" y="-9525"/>
            <a:ext cx="6739890" cy="10306050"/>
            <a:chOff x="0" y="0"/>
            <a:chExt cx="8986520" cy="1374140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8961120" cy="13716000"/>
            </a:xfrm>
            <a:custGeom>
              <a:avLst/>
              <a:gdLst/>
              <a:ahLst/>
              <a:cxnLst/>
              <a:rect l="l" t="t" r="r" b="b"/>
              <a:pathLst>
                <a:path w="8961120" h="13716000">
                  <a:moveTo>
                    <a:pt x="0" y="0"/>
                  </a:moveTo>
                  <a:lnTo>
                    <a:pt x="8961120" y="0"/>
                  </a:lnTo>
                  <a:lnTo>
                    <a:pt x="896112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8986520" cy="13741400"/>
            </a:xfrm>
            <a:custGeom>
              <a:avLst/>
              <a:gdLst/>
              <a:ahLst/>
              <a:cxnLst/>
              <a:rect l="l" t="t" r="r" b="b"/>
              <a:pathLst>
                <a:path w="8986520" h="13741400">
                  <a:moveTo>
                    <a:pt x="12700" y="0"/>
                  </a:moveTo>
                  <a:lnTo>
                    <a:pt x="8973820" y="0"/>
                  </a:lnTo>
                  <a:cubicBezTo>
                    <a:pt x="8980805" y="0"/>
                    <a:pt x="8986520" y="5715"/>
                    <a:pt x="8986520" y="12700"/>
                  </a:cubicBezTo>
                  <a:lnTo>
                    <a:pt x="8986520" y="13728700"/>
                  </a:lnTo>
                  <a:cubicBezTo>
                    <a:pt x="8986520" y="13735686"/>
                    <a:pt x="8980805" y="13741400"/>
                    <a:pt x="8973820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8973820" y="13716000"/>
                  </a:lnTo>
                  <a:lnTo>
                    <a:pt x="8973820" y="13728700"/>
                  </a:lnTo>
                  <a:lnTo>
                    <a:pt x="8961120" y="13728700"/>
                  </a:lnTo>
                  <a:lnTo>
                    <a:pt x="8961120" y="12700"/>
                  </a:lnTo>
                  <a:lnTo>
                    <a:pt x="8973820" y="12700"/>
                  </a:lnTo>
                  <a:lnTo>
                    <a:pt x="89738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346055" y="-283845"/>
            <a:ext cx="1870710" cy="10991850"/>
            <a:chOff x="0" y="0"/>
            <a:chExt cx="2494280" cy="14655800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2468880" cy="14630400"/>
            </a:xfrm>
            <a:custGeom>
              <a:avLst/>
              <a:gdLst/>
              <a:ahLst/>
              <a:cxnLst/>
              <a:rect l="l" t="t" r="r" b="b"/>
              <a:pathLst>
                <a:path w="2468880" h="14630400">
                  <a:moveTo>
                    <a:pt x="0" y="14630400"/>
                  </a:moveTo>
                  <a:lnTo>
                    <a:pt x="617220" y="0"/>
                  </a:lnTo>
                  <a:lnTo>
                    <a:pt x="2468880" y="0"/>
                  </a:lnTo>
                  <a:lnTo>
                    <a:pt x="1851660" y="14630400"/>
                  </a:lnTo>
                  <a:close/>
                </a:path>
              </a:pathLst>
            </a:custGeom>
            <a:solidFill>
              <a:srgbClr val="5B5424">
                <a:alpha val="90196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01955" y="9838563"/>
            <a:ext cx="16889730" cy="32766"/>
            <a:chOff x="0" y="0"/>
            <a:chExt cx="22519640" cy="43688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22494239" cy="18288"/>
            </a:xfrm>
            <a:custGeom>
              <a:avLst/>
              <a:gdLst/>
              <a:ahLst/>
              <a:cxnLst/>
              <a:rect l="l" t="t" r="r" b="b"/>
              <a:pathLst>
                <a:path w="22494239" h="18288">
                  <a:moveTo>
                    <a:pt x="0" y="0"/>
                  </a:moveTo>
                  <a:lnTo>
                    <a:pt x="22494239" y="0"/>
                  </a:lnTo>
                  <a:lnTo>
                    <a:pt x="22494239" y="18288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E5A000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86835" y="429387"/>
            <a:ext cx="67056" cy="67056"/>
            <a:chOff x="0" y="0"/>
            <a:chExt cx="89408" cy="89408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820007" y="429387"/>
            <a:ext cx="67056" cy="67056"/>
            <a:chOff x="0" y="0"/>
            <a:chExt cx="89408" cy="89408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53179" y="429387"/>
            <a:ext cx="67056" cy="67056"/>
            <a:chOff x="0" y="0"/>
            <a:chExt cx="89408" cy="89408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286351" y="429387"/>
            <a:ext cx="67056" cy="67056"/>
            <a:chOff x="0" y="0"/>
            <a:chExt cx="89408" cy="89408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519523" y="429387"/>
            <a:ext cx="67056" cy="67056"/>
            <a:chOff x="0" y="0"/>
            <a:chExt cx="89408" cy="89408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586835" y="662559"/>
            <a:ext cx="67056" cy="67056"/>
            <a:chOff x="0" y="0"/>
            <a:chExt cx="89408" cy="89408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20007" y="662559"/>
            <a:ext cx="67056" cy="67056"/>
            <a:chOff x="0" y="0"/>
            <a:chExt cx="89408" cy="89408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053179" y="662559"/>
            <a:ext cx="67056" cy="67056"/>
            <a:chOff x="0" y="0"/>
            <a:chExt cx="89408" cy="89408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286351" y="662559"/>
            <a:ext cx="67056" cy="67056"/>
            <a:chOff x="0" y="0"/>
            <a:chExt cx="89408" cy="89408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519523" y="662559"/>
            <a:ext cx="67056" cy="67056"/>
            <a:chOff x="0" y="0"/>
            <a:chExt cx="89408" cy="89408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6586835" y="895731"/>
            <a:ext cx="67056" cy="67056"/>
            <a:chOff x="0" y="0"/>
            <a:chExt cx="89408" cy="89408"/>
          </a:xfrm>
        </p:grpSpPr>
        <p:sp>
          <p:nvSpPr>
            <p:cNvPr id="33" name="Freeform 3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6820007" y="895731"/>
            <a:ext cx="67056" cy="67056"/>
            <a:chOff x="0" y="0"/>
            <a:chExt cx="89408" cy="89408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7053179" y="895731"/>
            <a:ext cx="67056" cy="67056"/>
            <a:chOff x="0" y="0"/>
            <a:chExt cx="89408" cy="89408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286351" y="895731"/>
            <a:ext cx="67056" cy="67056"/>
            <a:chOff x="0" y="0"/>
            <a:chExt cx="89408" cy="89408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9523" y="895731"/>
            <a:ext cx="67056" cy="67056"/>
            <a:chOff x="0" y="0"/>
            <a:chExt cx="89408" cy="89408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6586835" y="1128903"/>
            <a:ext cx="67056" cy="67056"/>
            <a:chOff x="0" y="0"/>
            <a:chExt cx="89408" cy="89408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6820007" y="1128903"/>
            <a:ext cx="67056" cy="67056"/>
            <a:chOff x="0" y="0"/>
            <a:chExt cx="89408" cy="89408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7053179" y="1128903"/>
            <a:ext cx="67056" cy="67056"/>
            <a:chOff x="0" y="0"/>
            <a:chExt cx="89408" cy="89408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286351" y="1128903"/>
            <a:ext cx="67056" cy="67056"/>
            <a:chOff x="0" y="0"/>
            <a:chExt cx="89408" cy="89408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7519523" y="1128903"/>
            <a:ext cx="67056" cy="67056"/>
            <a:chOff x="0" y="0"/>
            <a:chExt cx="89408" cy="89408"/>
          </a:xfrm>
        </p:grpSpPr>
        <p:sp>
          <p:nvSpPr>
            <p:cNvPr id="51" name="Freeform 5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6586835" y="1362075"/>
            <a:ext cx="67056" cy="67056"/>
            <a:chOff x="0" y="0"/>
            <a:chExt cx="89408" cy="89408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820007" y="1362075"/>
            <a:ext cx="67056" cy="67056"/>
            <a:chOff x="0" y="0"/>
            <a:chExt cx="89408" cy="89408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7053179" y="1362075"/>
            <a:ext cx="67056" cy="67056"/>
            <a:chOff x="0" y="0"/>
            <a:chExt cx="89408" cy="89408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7286351" y="1362075"/>
            <a:ext cx="67056" cy="67056"/>
            <a:chOff x="0" y="0"/>
            <a:chExt cx="89408" cy="89408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17519523" y="1362075"/>
            <a:ext cx="67056" cy="67056"/>
            <a:chOff x="0" y="0"/>
            <a:chExt cx="89408" cy="89408"/>
          </a:xfrm>
        </p:grpSpPr>
        <p:sp>
          <p:nvSpPr>
            <p:cNvPr id="61" name="Freeform 6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754380" y="1592961"/>
            <a:ext cx="11247120" cy="301752"/>
            <a:chOff x="0" y="0"/>
            <a:chExt cx="14996160" cy="40233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4996161" cy="402336"/>
            </a:xfrm>
            <a:custGeom>
              <a:avLst/>
              <a:gdLst/>
              <a:ahLst/>
              <a:cxnLst/>
              <a:rect l="l" t="t" r="r" b="b"/>
              <a:pathLst>
                <a:path w="14996161" h="402336">
                  <a:moveTo>
                    <a:pt x="0" y="0"/>
                  </a:moveTo>
                  <a:lnTo>
                    <a:pt x="14996161" y="0"/>
                  </a:lnTo>
                  <a:lnTo>
                    <a:pt x="14996161" y="402336"/>
                  </a:lnTo>
                  <a:lnTo>
                    <a:pt x="0" y="40233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676260" b="-676260"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0" y="0"/>
              <a:ext cx="14996160" cy="4023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739"/>
                </a:lnSpc>
              </a:pPr>
              <a:r>
                <a:rPr lang="en-US" sz="14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PAGRINDINIS VASAROS ETAPAS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54380" y="1961388"/>
            <a:ext cx="11247120" cy="829642"/>
            <a:chOff x="0" y="0"/>
            <a:chExt cx="14996160" cy="110619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4996161" cy="1106190"/>
            </a:xfrm>
            <a:custGeom>
              <a:avLst/>
              <a:gdLst/>
              <a:ahLst/>
              <a:cxnLst/>
              <a:rect l="l" t="t" r="r" b="b"/>
              <a:pathLst>
                <a:path w="14996161" h="1106190">
                  <a:moveTo>
                    <a:pt x="0" y="0"/>
                  </a:moveTo>
                  <a:lnTo>
                    <a:pt x="14996161" y="0"/>
                  </a:lnTo>
                  <a:lnTo>
                    <a:pt x="14996161" y="1106190"/>
                  </a:lnTo>
                  <a:lnTo>
                    <a:pt x="0" y="110619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18686" b="-209614"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0" y="9525"/>
              <a:ext cx="14996160" cy="10966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79"/>
                </a:lnSpc>
              </a:pPr>
              <a:r>
                <a:rPr lang="en-US" sz="4399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2026 m. priėmimo datos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617220" y="8673846"/>
            <a:ext cx="11247120" cy="754380"/>
            <a:chOff x="0" y="0"/>
            <a:chExt cx="14996160" cy="100584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4996161" cy="1005840"/>
            </a:xfrm>
            <a:custGeom>
              <a:avLst/>
              <a:gdLst/>
              <a:ahLst/>
              <a:cxnLst/>
              <a:rect l="l" t="t" r="r" b="b"/>
              <a:pathLst>
                <a:path w="14996161" h="1005840">
                  <a:moveTo>
                    <a:pt x="0" y="0"/>
                  </a:moveTo>
                  <a:lnTo>
                    <a:pt x="14996161" y="0"/>
                  </a:lnTo>
                  <a:lnTo>
                    <a:pt x="14996161" y="1005840"/>
                  </a:lnTo>
                  <a:lnTo>
                    <a:pt x="0" y="10058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40504" b="-240504"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0" y="0"/>
              <a:ext cx="14996160" cy="10058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59"/>
                </a:lnSpc>
              </a:pPr>
              <a:r>
                <a:rPr lang="en-US" sz="2049">
                  <a:solidFill>
                    <a:srgbClr val="F3E7C8"/>
                  </a:solidFill>
                  <a:latin typeface="Aptos"/>
                  <a:ea typeface="Aptos"/>
                  <a:cs typeface="Aptos"/>
                  <a:sym typeface="Aptos"/>
                </a:rPr>
                <a:t>Prieš teikiant prašymą datas būtina pasitikrinti „Mokausi Lietuvoje“ sistemoje.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950595" y="3254883"/>
            <a:ext cx="265938" cy="265938"/>
            <a:chOff x="0" y="0"/>
            <a:chExt cx="354584" cy="354584"/>
          </a:xfrm>
        </p:grpSpPr>
        <p:sp>
          <p:nvSpPr>
            <p:cNvPr id="72" name="Freeform 72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74" name="Group 74"/>
          <p:cNvGrpSpPr/>
          <p:nvPr/>
        </p:nvGrpSpPr>
        <p:grpSpPr>
          <a:xfrm>
            <a:off x="1067181" y="3501771"/>
            <a:ext cx="35509" cy="677418"/>
            <a:chOff x="0" y="0"/>
            <a:chExt cx="47346" cy="903224"/>
          </a:xfrm>
        </p:grpSpPr>
        <p:sp>
          <p:nvSpPr>
            <p:cNvPr id="75" name="Freeform 75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76" name="Group 76"/>
          <p:cNvGrpSpPr/>
          <p:nvPr/>
        </p:nvGrpSpPr>
        <p:grpSpPr>
          <a:xfrm>
            <a:off x="1440180" y="3195828"/>
            <a:ext cx="1645920" cy="321962"/>
            <a:chOff x="0" y="0"/>
            <a:chExt cx="2194560" cy="429282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78" name="TextBox 78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06-15–08-10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3086100" y="3195828"/>
            <a:ext cx="3223260" cy="480060"/>
            <a:chOff x="0" y="0"/>
            <a:chExt cx="4297680" cy="64008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81" name="TextBox 81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Prašymų pateikimas CPIS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950595" y="4242435"/>
            <a:ext cx="265938" cy="265938"/>
            <a:chOff x="0" y="0"/>
            <a:chExt cx="354584" cy="354584"/>
          </a:xfrm>
        </p:grpSpPr>
        <p:sp>
          <p:nvSpPr>
            <p:cNvPr id="83" name="Freeform 83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85" name="Group 85"/>
          <p:cNvGrpSpPr/>
          <p:nvPr/>
        </p:nvGrpSpPr>
        <p:grpSpPr>
          <a:xfrm>
            <a:off x="1067181" y="4489323"/>
            <a:ext cx="35509" cy="677418"/>
            <a:chOff x="0" y="0"/>
            <a:chExt cx="47346" cy="903224"/>
          </a:xfrm>
        </p:grpSpPr>
        <p:sp>
          <p:nvSpPr>
            <p:cNvPr id="86" name="Freeform 86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87" name="Group 87"/>
          <p:cNvGrpSpPr/>
          <p:nvPr/>
        </p:nvGrpSpPr>
        <p:grpSpPr>
          <a:xfrm>
            <a:off x="1440180" y="4183380"/>
            <a:ext cx="1645920" cy="321962"/>
            <a:chOff x="0" y="0"/>
            <a:chExt cx="2194560" cy="429282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89" name="TextBox 89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iki 08-07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3086100" y="4183380"/>
            <a:ext cx="3223260" cy="480060"/>
            <a:chOff x="0" y="0"/>
            <a:chExt cx="4297680" cy="64008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92" name="TextBox 92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Testai, jeigu taikomi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950595" y="5229987"/>
            <a:ext cx="265938" cy="265938"/>
            <a:chOff x="0" y="0"/>
            <a:chExt cx="354584" cy="354584"/>
          </a:xfrm>
        </p:grpSpPr>
        <p:sp>
          <p:nvSpPr>
            <p:cNvPr id="94" name="Freeform 94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96" name="Group 96"/>
          <p:cNvGrpSpPr/>
          <p:nvPr/>
        </p:nvGrpSpPr>
        <p:grpSpPr>
          <a:xfrm>
            <a:off x="1067181" y="5476875"/>
            <a:ext cx="35509" cy="677418"/>
            <a:chOff x="0" y="0"/>
            <a:chExt cx="47346" cy="903224"/>
          </a:xfrm>
        </p:grpSpPr>
        <p:sp>
          <p:nvSpPr>
            <p:cNvPr id="97" name="Freeform 97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98" name="Group 98"/>
          <p:cNvGrpSpPr/>
          <p:nvPr/>
        </p:nvGrpSpPr>
        <p:grpSpPr>
          <a:xfrm>
            <a:off x="1440180" y="5170932"/>
            <a:ext cx="1645920" cy="321962"/>
            <a:chOff x="0" y="0"/>
            <a:chExt cx="2194560" cy="429282"/>
          </a:xfrm>
        </p:grpSpPr>
        <p:sp>
          <p:nvSpPr>
            <p:cNvPr id="99" name="Freeform 99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00" name="TextBox 100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08-15</a:t>
              </a: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3086100" y="5170932"/>
            <a:ext cx="3223260" cy="480060"/>
            <a:chOff x="0" y="0"/>
            <a:chExt cx="4297680" cy="640080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103" name="TextBox 103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Kvietimas mokytis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950595" y="6217539"/>
            <a:ext cx="265938" cy="265938"/>
            <a:chOff x="0" y="0"/>
            <a:chExt cx="354584" cy="354584"/>
          </a:xfrm>
        </p:grpSpPr>
        <p:sp>
          <p:nvSpPr>
            <p:cNvPr id="105" name="Freeform 105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07" name="Group 107"/>
          <p:cNvGrpSpPr/>
          <p:nvPr/>
        </p:nvGrpSpPr>
        <p:grpSpPr>
          <a:xfrm>
            <a:off x="1067181" y="6464427"/>
            <a:ext cx="35509" cy="677418"/>
            <a:chOff x="0" y="0"/>
            <a:chExt cx="47346" cy="903224"/>
          </a:xfrm>
        </p:grpSpPr>
        <p:sp>
          <p:nvSpPr>
            <p:cNvPr id="108" name="Freeform 108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109" name="Group 109"/>
          <p:cNvGrpSpPr/>
          <p:nvPr/>
        </p:nvGrpSpPr>
        <p:grpSpPr>
          <a:xfrm>
            <a:off x="1440180" y="6158484"/>
            <a:ext cx="1645920" cy="321962"/>
            <a:chOff x="0" y="0"/>
            <a:chExt cx="2194560" cy="429282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11" name="TextBox 111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08-17–08-19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3086100" y="6158484"/>
            <a:ext cx="3223260" cy="480060"/>
            <a:chOff x="0" y="0"/>
            <a:chExt cx="4297680" cy="640080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114" name="TextBox 114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Sutarčių sudarymas iki 15 val.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950595" y="7205091"/>
            <a:ext cx="265938" cy="265938"/>
            <a:chOff x="0" y="0"/>
            <a:chExt cx="354584" cy="354584"/>
          </a:xfrm>
        </p:grpSpPr>
        <p:sp>
          <p:nvSpPr>
            <p:cNvPr id="116" name="Freeform 116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17" name="Freeform 117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18" name="Group 118"/>
          <p:cNvGrpSpPr/>
          <p:nvPr/>
        </p:nvGrpSpPr>
        <p:grpSpPr>
          <a:xfrm>
            <a:off x="1440180" y="7146036"/>
            <a:ext cx="1645920" cy="321962"/>
            <a:chOff x="0" y="0"/>
            <a:chExt cx="2194560" cy="429282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20" name="TextBox 120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08-20</a:t>
              </a:r>
            </a:p>
          </p:txBody>
        </p:sp>
      </p:grpSp>
      <p:grpSp>
        <p:nvGrpSpPr>
          <p:cNvPr id="121" name="Group 121"/>
          <p:cNvGrpSpPr/>
          <p:nvPr/>
        </p:nvGrpSpPr>
        <p:grpSpPr>
          <a:xfrm>
            <a:off x="3086100" y="7146036"/>
            <a:ext cx="3223260" cy="480060"/>
            <a:chOff x="0" y="0"/>
            <a:chExt cx="4297680" cy="640080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123" name="TextBox 123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Antras kvietimas</a:t>
              </a:r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6711315" y="3254883"/>
            <a:ext cx="265938" cy="265938"/>
            <a:chOff x="0" y="0"/>
            <a:chExt cx="354584" cy="354584"/>
          </a:xfrm>
        </p:grpSpPr>
        <p:sp>
          <p:nvSpPr>
            <p:cNvPr id="125" name="Freeform 125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27" name="Group 127"/>
          <p:cNvGrpSpPr/>
          <p:nvPr/>
        </p:nvGrpSpPr>
        <p:grpSpPr>
          <a:xfrm>
            <a:off x="6827901" y="3501771"/>
            <a:ext cx="35509" cy="677418"/>
            <a:chOff x="0" y="0"/>
            <a:chExt cx="47346" cy="903224"/>
          </a:xfrm>
        </p:grpSpPr>
        <p:sp>
          <p:nvSpPr>
            <p:cNvPr id="128" name="Freeform 128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129" name="Group 129"/>
          <p:cNvGrpSpPr/>
          <p:nvPr/>
        </p:nvGrpSpPr>
        <p:grpSpPr>
          <a:xfrm>
            <a:off x="7200900" y="3195828"/>
            <a:ext cx="1645920" cy="321962"/>
            <a:chOff x="0" y="0"/>
            <a:chExt cx="2194560" cy="429282"/>
          </a:xfrm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08-21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8846820" y="3195828"/>
            <a:ext cx="3223260" cy="480060"/>
            <a:chOff x="0" y="0"/>
            <a:chExt cx="4297680" cy="640080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134" name="TextBox 134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Sutartys iki 15 val.</a:t>
              </a:r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6711315" y="4242435"/>
            <a:ext cx="265938" cy="265938"/>
            <a:chOff x="0" y="0"/>
            <a:chExt cx="354584" cy="354584"/>
          </a:xfrm>
        </p:grpSpPr>
        <p:sp>
          <p:nvSpPr>
            <p:cNvPr id="136" name="Freeform 136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38" name="Group 138"/>
          <p:cNvGrpSpPr/>
          <p:nvPr/>
        </p:nvGrpSpPr>
        <p:grpSpPr>
          <a:xfrm>
            <a:off x="6827901" y="4489323"/>
            <a:ext cx="35509" cy="677418"/>
            <a:chOff x="0" y="0"/>
            <a:chExt cx="47346" cy="903224"/>
          </a:xfrm>
        </p:grpSpPr>
        <p:sp>
          <p:nvSpPr>
            <p:cNvPr id="139" name="Freeform 139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140" name="Group 140"/>
          <p:cNvGrpSpPr/>
          <p:nvPr/>
        </p:nvGrpSpPr>
        <p:grpSpPr>
          <a:xfrm>
            <a:off x="7200900" y="4183380"/>
            <a:ext cx="1645920" cy="321962"/>
            <a:chOff x="0" y="0"/>
            <a:chExt cx="2194560" cy="429282"/>
          </a:xfrm>
        </p:grpSpPr>
        <p:sp>
          <p:nvSpPr>
            <p:cNvPr id="141" name="Freeform 141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42" name="TextBox 142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08-24–08-26</a:t>
              </a:r>
            </a:p>
          </p:txBody>
        </p:sp>
      </p:grpSp>
      <p:grpSp>
        <p:nvGrpSpPr>
          <p:cNvPr id="143" name="Group 143"/>
          <p:cNvGrpSpPr/>
          <p:nvPr/>
        </p:nvGrpSpPr>
        <p:grpSpPr>
          <a:xfrm>
            <a:off x="8846820" y="4183380"/>
            <a:ext cx="3223260" cy="480060"/>
            <a:chOff x="0" y="0"/>
            <a:chExt cx="4297680" cy="640080"/>
          </a:xfrm>
        </p:grpSpPr>
        <p:sp>
          <p:nvSpPr>
            <p:cNvPr id="144" name="Freeform 144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145" name="TextBox 145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Papildomas priėmimas</a:t>
              </a:r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6711315" y="5229987"/>
            <a:ext cx="265938" cy="265938"/>
            <a:chOff x="0" y="0"/>
            <a:chExt cx="354584" cy="354584"/>
          </a:xfrm>
        </p:grpSpPr>
        <p:sp>
          <p:nvSpPr>
            <p:cNvPr id="147" name="Freeform 147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48" name="Freeform 148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49" name="Group 149"/>
          <p:cNvGrpSpPr/>
          <p:nvPr/>
        </p:nvGrpSpPr>
        <p:grpSpPr>
          <a:xfrm>
            <a:off x="6827901" y="5476875"/>
            <a:ext cx="35509" cy="677418"/>
            <a:chOff x="0" y="0"/>
            <a:chExt cx="47346" cy="903224"/>
          </a:xfrm>
        </p:grpSpPr>
        <p:sp>
          <p:nvSpPr>
            <p:cNvPr id="150" name="Freeform 150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151" name="Group 151"/>
          <p:cNvGrpSpPr/>
          <p:nvPr/>
        </p:nvGrpSpPr>
        <p:grpSpPr>
          <a:xfrm>
            <a:off x="7200900" y="5170932"/>
            <a:ext cx="1645920" cy="321962"/>
            <a:chOff x="0" y="0"/>
            <a:chExt cx="2194560" cy="429282"/>
          </a:xfrm>
        </p:grpSpPr>
        <p:sp>
          <p:nvSpPr>
            <p:cNvPr id="152" name="Freeform 152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53" name="TextBox 153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08-30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8846820" y="5170932"/>
            <a:ext cx="3223260" cy="598993"/>
            <a:chOff x="0" y="0"/>
            <a:chExt cx="4297680" cy="798657"/>
          </a:xfrm>
        </p:grpSpPr>
        <p:sp>
          <p:nvSpPr>
            <p:cNvPr id="155" name="Freeform 155"/>
            <p:cNvSpPr/>
            <p:nvPr/>
          </p:nvSpPr>
          <p:spPr>
            <a:xfrm>
              <a:off x="0" y="0"/>
              <a:ext cx="4297680" cy="798657"/>
            </a:xfrm>
            <a:custGeom>
              <a:avLst/>
              <a:gdLst/>
              <a:ahLst/>
              <a:cxnLst/>
              <a:rect l="l" t="t" r="r" b="b"/>
              <a:pathLst>
                <a:path w="4297680" h="798657">
                  <a:moveTo>
                    <a:pt x="0" y="0"/>
                  </a:moveTo>
                  <a:lnTo>
                    <a:pt x="4297680" y="0"/>
                  </a:lnTo>
                  <a:lnTo>
                    <a:pt x="4297680" y="798657"/>
                  </a:lnTo>
                  <a:lnTo>
                    <a:pt x="0" y="79865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64779" b="-44923"/>
              </a:stretch>
            </a:blipFill>
          </p:spPr>
        </p:sp>
        <p:sp>
          <p:nvSpPr>
            <p:cNvPr id="156" name="TextBox 156"/>
            <p:cNvSpPr txBox="1"/>
            <p:nvPr/>
          </p:nvSpPr>
          <p:spPr>
            <a:xfrm>
              <a:off x="0" y="-9525"/>
              <a:ext cx="4297680" cy="808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Kvietimas po papildomo priėmimo</a:t>
              </a:r>
            </a:p>
          </p:txBody>
        </p:sp>
      </p:grpSp>
      <p:grpSp>
        <p:nvGrpSpPr>
          <p:cNvPr id="157" name="Group 157"/>
          <p:cNvGrpSpPr/>
          <p:nvPr/>
        </p:nvGrpSpPr>
        <p:grpSpPr>
          <a:xfrm>
            <a:off x="6711315" y="6217539"/>
            <a:ext cx="265938" cy="265938"/>
            <a:chOff x="0" y="0"/>
            <a:chExt cx="354584" cy="354584"/>
          </a:xfrm>
        </p:grpSpPr>
        <p:sp>
          <p:nvSpPr>
            <p:cNvPr id="158" name="Freeform 158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59" name="Freeform 159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60" name="Group 160"/>
          <p:cNvGrpSpPr/>
          <p:nvPr/>
        </p:nvGrpSpPr>
        <p:grpSpPr>
          <a:xfrm>
            <a:off x="6827901" y="6464427"/>
            <a:ext cx="35509" cy="677418"/>
            <a:chOff x="0" y="0"/>
            <a:chExt cx="47346" cy="903224"/>
          </a:xfrm>
        </p:grpSpPr>
        <p:sp>
          <p:nvSpPr>
            <p:cNvPr id="161" name="Freeform 161"/>
            <p:cNvSpPr/>
            <p:nvPr/>
          </p:nvSpPr>
          <p:spPr>
            <a:xfrm>
              <a:off x="12700" y="12700"/>
              <a:ext cx="21971" cy="877824"/>
            </a:xfrm>
            <a:custGeom>
              <a:avLst/>
              <a:gdLst/>
              <a:ahLst/>
              <a:cxnLst/>
              <a:rect l="l" t="t" r="r" b="b"/>
              <a:pathLst>
                <a:path w="21971" h="877824">
                  <a:moveTo>
                    <a:pt x="0" y="0"/>
                  </a:moveTo>
                  <a:lnTo>
                    <a:pt x="21971" y="0"/>
                  </a:lnTo>
                  <a:lnTo>
                    <a:pt x="21971" y="877824"/>
                  </a:lnTo>
                  <a:lnTo>
                    <a:pt x="0" y="877824"/>
                  </a:lnTo>
                  <a:close/>
                </a:path>
              </a:pathLst>
            </a:custGeom>
            <a:solidFill>
              <a:srgbClr val="E5A000">
                <a:alpha val="63922"/>
              </a:srgbClr>
            </a:solidFill>
          </p:spPr>
        </p:sp>
      </p:grpSp>
      <p:grpSp>
        <p:nvGrpSpPr>
          <p:cNvPr id="162" name="Group 162"/>
          <p:cNvGrpSpPr/>
          <p:nvPr/>
        </p:nvGrpSpPr>
        <p:grpSpPr>
          <a:xfrm>
            <a:off x="7200900" y="6158484"/>
            <a:ext cx="1645920" cy="321962"/>
            <a:chOff x="0" y="0"/>
            <a:chExt cx="2194560" cy="429282"/>
          </a:xfrm>
        </p:grpSpPr>
        <p:sp>
          <p:nvSpPr>
            <p:cNvPr id="163" name="Freeform 163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64" name="TextBox 164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08-31</a:t>
              </a:r>
            </a:p>
          </p:txBody>
        </p:sp>
      </p:grpSp>
      <p:grpSp>
        <p:nvGrpSpPr>
          <p:cNvPr id="165" name="Group 165"/>
          <p:cNvGrpSpPr/>
          <p:nvPr/>
        </p:nvGrpSpPr>
        <p:grpSpPr>
          <a:xfrm>
            <a:off x="8846820" y="6158484"/>
            <a:ext cx="3223260" cy="480060"/>
            <a:chOff x="0" y="0"/>
            <a:chExt cx="4297680" cy="640080"/>
          </a:xfrm>
        </p:grpSpPr>
        <p:sp>
          <p:nvSpPr>
            <p:cNvPr id="166" name="Freeform 166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167" name="TextBox 167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Sutarčių sudarymas</a:t>
              </a:r>
            </a:p>
          </p:txBody>
        </p:sp>
      </p:grpSp>
      <p:grpSp>
        <p:nvGrpSpPr>
          <p:cNvPr id="168" name="Group 168"/>
          <p:cNvGrpSpPr/>
          <p:nvPr/>
        </p:nvGrpSpPr>
        <p:grpSpPr>
          <a:xfrm>
            <a:off x="6711315" y="7205091"/>
            <a:ext cx="265938" cy="265938"/>
            <a:chOff x="0" y="0"/>
            <a:chExt cx="354584" cy="354584"/>
          </a:xfrm>
        </p:grpSpPr>
        <p:sp>
          <p:nvSpPr>
            <p:cNvPr id="169" name="Freeform 169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70" name="Freeform 170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71" name="Group 171"/>
          <p:cNvGrpSpPr/>
          <p:nvPr/>
        </p:nvGrpSpPr>
        <p:grpSpPr>
          <a:xfrm>
            <a:off x="7200900" y="7146036"/>
            <a:ext cx="1645920" cy="321962"/>
            <a:chOff x="0" y="0"/>
            <a:chExt cx="2194560" cy="429282"/>
          </a:xfrm>
        </p:grpSpPr>
        <p:sp>
          <p:nvSpPr>
            <p:cNvPr id="172" name="Freeform 172"/>
            <p:cNvSpPr/>
            <p:nvPr/>
          </p:nvSpPr>
          <p:spPr>
            <a:xfrm>
              <a:off x="0" y="0"/>
              <a:ext cx="2194560" cy="429282"/>
            </a:xfrm>
            <a:custGeom>
              <a:avLst/>
              <a:gdLst/>
              <a:ahLst/>
              <a:cxnLst/>
              <a:rect l="l" t="t" r="r" b="b"/>
              <a:pathLst>
                <a:path w="2194560" h="429282">
                  <a:moveTo>
                    <a:pt x="0" y="0"/>
                  </a:moveTo>
                  <a:lnTo>
                    <a:pt x="2194560" y="0"/>
                  </a:lnTo>
                  <a:lnTo>
                    <a:pt x="2194560" y="429282"/>
                  </a:lnTo>
                  <a:lnTo>
                    <a:pt x="0" y="4292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2749" b="-46472"/>
              </a:stretch>
            </a:blipFill>
          </p:spPr>
        </p:sp>
        <p:sp>
          <p:nvSpPr>
            <p:cNvPr id="173" name="TextBox 173"/>
            <p:cNvSpPr txBox="1"/>
            <p:nvPr/>
          </p:nvSpPr>
          <p:spPr>
            <a:xfrm>
              <a:off x="0" y="0"/>
              <a:ext cx="2194560" cy="4292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99"/>
                </a:lnSpc>
              </a:pPr>
              <a:r>
                <a:rPr lang="en-US" sz="1749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09-01–10-30</a:t>
              </a:r>
            </a:p>
          </p:txBody>
        </p:sp>
      </p:grpSp>
      <p:grpSp>
        <p:nvGrpSpPr>
          <p:cNvPr id="174" name="Group 174"/>
          <p:cNvGrpSpPr/>
          <p:nvPr/>
        </p:nvGrpSpPr>
        <p:grpSpPr>
          <a:xfrm>
            <a:off x="8846820" y="7146036"/>
            <a:ext cx="3223260" cy="480060"/>
            <a:chOff x="0" y="0"/>
            <a:chExt cx="4297680" cy="640080"/>
          </a:xfrm>
        </p:grpSpPr>
        <p:sp>
          <p:nvSpPr>
            <p:cNvPr id="175" name="Freeform 175"/>
            <p:cNvSpPr/>
            <p:nvPr/>
          </p:nvSpPr>
          <p:spPr>
            <a:xfrm>
              <a:off x="0" y="0"/>
              <a:ext cx="4297680" cy="640080"/>
            </a:xfrm>
            <a:custGeom>
              <a:avLst/>
              <a:gdLst/>
              <a:ahLst/>
              <a:cxnLst/>
              <a:rect l="l" t="t" r="r" b="b"/>
              <a:pathLst>
                <a:path w="4297680" h="640080">
                  <a:moveTo>
                    <a:pt x="0" y="0"/>
                  </a:moveTo>
                  <a:lnTo>
                    <a:pt x="4297680" y="0"/>
                  </a:lnTo>
                  <a:lnTo>
                    <a:pt x="429768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828" b="-80828"/>
              </a:stretch>
            </a:blipFill>
          </p:spPr>
        </p:sp>
        <p:sp>
          <p:nvSpPr>
            <p:cNvPr id="176" name="TextBox 176"/>
            <p:cNvSpPr txBox="1"/>
            <p:nvPr/>
          </p:nvSpPr>
          <p:spPr>
            <a:xfrm>
              <a:off x="0" y="-9525"/>
              <a:ext cx="4297680" cy="64960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23"/>
                </a:lnSpc>
              </a:pPr>
              <a:r>
                <a:rPr lang="en-US" sz="176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Laisvų vietų užpildymas</a:t>
              </a:r>
            </a:p>
          </p:txBody>
        </p:sp>
      </p:grpSp>
      <p:grpSp>
        <p:nvGrpSpPr>
          <p:cNvPr id="177" name="Group 177"/>
          <p:cNvGrpSpPr/>
          <p:nvPr/>
        </p:nvGrpSpPr>
        <p:grpSpPr>
          <a:xfrm>
            <a:off x="12266295" y="3350895"/>
            <a:ext cx="4682490" cy="1664970"/>
            <a:chOff x="0" y="0"/>
            <a:chExt cx="6243320" cy="2219960"/>
          </a:xfrm>
        </p:grpSpPr>
        <p:sp>
          <p:nvSpPr>
            <p:cNvPr id="178" name="Freeform 178"/>
            <p:cNvSpPr/>
            <p:nvPr/>
          </p:nvSpPr>
          <p:spPr>
            <a:xfrm>
              <a:off x="12700" y="12700"/>
              <a:ext cx="6217920" cy="2194560"/>
            </a:xfrm>
            <a:custGeom>
              <a:avLst/>
              <a:gdLst/>
              <a:ahLst/>
              <a:cxnLst/>
              <a:rect l="l" t="t" r="r" b="b"/>
              <a:pathLst>
                <a:path w="6217920" h="2194560">
                  <a:moveTo>
                    <a:pt x="0" y="146304"/>
                  </a:moveTo>
                  <a:cubicBezTo>
                    <a:pt x="0" y="65532"/>
                    <a:pt x="66040" y="0"/>
                    <a:pt x="147447" y="0"/>
                  </a:cubicBezTo>
                  <a:lnTo>
                    <a:pt x="6070473" y="0"/>
                  </a:lnTo>
                  <a:cubicBezTo>
                    <a:pt x="6151880" y="0"/>
                    <a:pt x="6217920" y="65532"/>
                    <a:pt x="6217920" y="146304"/>
                  </a:cubicBezTo>
                  <a:lnTo>
                    <a:pt x="6217920" y="2048256"/>
                  </a:lnTo>
                  <a:cubicBezTo>
                    <a:pt x="6217920" y="2129028"/>
                    <a:pt x="6151880" y="2194560"/>
                    <a:pt x="6070473" y="2194560"/>
                  </a:cubicBezTo>
                  <a:lnTo>
                    <a:pt x="147447" y="2194560"/>
                  </a:lnTo>
                  <a:cubicBezTo>
                    <a:pt x="66040" y="2194560"/>
                    <a:pt x="0" y="2129028"/>
                    <a:pt x="0" y="204825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179" name="Freeform 179"/>
            <p:cNvSpPr/>
            <p:nvPr/>
          </p:nvSpPr>
          <p:spPr>
            <a:xfrm>
              <a:off x="0" y="0"/>
              <a:ext cx="6243320" cy="2219960"/>
            </a:xfrm>
            <a:custGeom>
              <a:avLst/>
              <a:gdLst/>
              <a:ahLst/>
              <a:cxnLst/>
              <a:rect l="l" t="t" r="r" b="b"/>
              <a:pathLst>
                <a:path w="6243320" h="2219960">
                  <a:moveTo>
                    <a:pt x="0" y="159004"/>
                  </a:moveTo>
                  <a:cubicBezTo>
                    <a:pt x="0" y="71120"/>
                    <a:pt x="71755" y="0"/>
                    <a:pt x="160147" y="0"/>
                  </a:cubicBezTo>
                  <a:lnTo>
                    <a:pt x="6083173" y="0"/>
                  </a:lnTo>
                  <a:lnTo>
                    <a:pt x="6083173" y="12700"/>
                  </a:lnTo>
                  <a:lnTo>
                    <a:pt x="6083173" y="0"/>
                  </a:lnTo>
                  <a:cubicBezTo>
                    <a:pt x="6171565" y="0"/>
                    <a:pt x="6243320" y="71120"/>
                    <a:pt x="6243320" y="159004"/>
                  </a:cubicBezTo>
                  <a:lnTo>
                    <a:pt x="6230620" y="159004"/>
                  </a:lnTo>
                  <a:lnTo>
                    <a:pt x="6243320" y="159004"/>
                  </a:lnTo>
                  <a:lnTo>
                    <a:pt x="6243320" y="2060956"/>
                  </a:lnTo>
                  <a:lnTo>
                    <a:pt x="6230620" y="2060956"/>
                  </a:lnTo>
                  <a:lnTo>
                    <a:pt x="6243320" y="2060956"/>
                  </a:lnTo>
                  <a:cubicBezTo>
                    <a:pt x="6243320" y="2148840"/>
                    <a:pt x="6171565" y="2219960"/>
                    <a:pt x="6083173" y="2219960"/>
                  </a:cubicBezTo>
                  <a:lnTo>
                    <a:pt x="6083173" y="2207260"/>
                  </a:lnTo>
                  <a:lnTo>
                    <a:pt x="6083173" y="2219960"/>
                  </a:lnTo>
                  <a:lnTo>
                    <a:pt x="160147" y="2219960"/>
                  </a:lnTo>
                  <a:lnTo>
                    <a:pt x="160147" y="2207260"/>
                  </a:lnTo>
                  <a:lnTo>
                    <a:pt x="160147" y="2219960"/>
                  </a:lnTo>
                  <a:cubicBezTo>
                    <a:pt x="71755" y="2219960"/>
                    <a:pt x="0" y="2148840"/>
                    <a:pt x="0" y="206095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2060956"/>
                  </a:lnTo>
                  <a:lnTo>
                    <a:pt x="12700" y="2060956"/>
                  </a:lnTo>
                  <a:lnTo>
                    <a:pt x="25400" y="2060956"/>
                  </a:lnTo>
                  <a:cubicBezTo>
                    <a:pt x="25400" y="2134616"/>
                    <a:pt x="85598" y="2194560"/>
                    <a:pt x="160147" y="2194560"/>
                  </a:cubicBezTo>
                  <a:lnTo>
                    <a:pt x="6083173" y="2194560"/>
                  </a:lnTo>
                  <a:cubicBezTo>
                    <a:pt x="6157595" y="2194560"/>
                    <a:pt x="6217920" y="2134616"/>
                    <a:pt x="6217920" y="2060956"/>
                  </a:cubicBezTo>
                  <a:lnTo>
                    <a:pt x="6217920" y="159004"/>
                  </a:lnTo>
                  <a:cubicBezTo>
                    <a:pt x="6217920" y="85344"/>
                    <a:pt x="6157722" y="25400"/>
                    <a:pt x="6083173" y="25400"/>
                  </a:cubicBezTo>
                  <a:lnTo>
                    <a:pt x="160147" y="25400"/>
                  </a:lnTo>
                  <a:lnTo>
                    <a:pt x="160147" y="12700"/>
                  </a:lnTo>
                  <a:lnTo>
                    <a:pt x="160147" y="25400"/>
                  </a:lnTo>
                  <a:cubicBezTo>
                    <a:pt x="85598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180" name="Group 180"/>
          <p:cNvGrpSpPr/>
          <p:nvPr/>
        </p:nvGrpSpPr>
        <p:grpSpPr>
          <a:xfrm>
            <a:off x="12266295" y="3350895"/>
            <a:ext cx="67056" cy="1664970"/>
            <a:chOff x="0" y="0"/>
            <a:chExt cx="89408" cy="2219960"/>
          </a:xfrm>
        </p:grpSpPr>
        <p:sp>
          <p:nvSpPr>
            <p:cNvPr id="181" name="Freeform 181"/>
            <p:cNvSpPr/>
            <p:nvPr/>
          </p:nvSpPr>
          <p:spPr>
            <a:xfrm>
              <a:off x="12700" y="12700"/>
              <a:ext cx="64008" cy="2194560"/>
            </a:xfrm>
            <a:custGeom>
              <a:avLst/>
              <a:gdLst/>
              <a:ahLst/>
              <a:cxnLst/>
              <a:rect l="l" t="t" r="r" b="b"/>
              <a:pathLst>
                <a:path w="64008" h="2194560">
                  <a:moveTo>
                    <a:pt x="0" y="0"/>
                  </a:moveTo>
                  <a:lnTo>
                    <a:pt x="64008" y="0"/>
                  </a:lnTo>
                  <a:lnTo>
                    <a:pt x="64008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82" name="Freeform 182"/>
            <p:cNvSpPr/>
            <p:nvPr/>
          </p:nvSpPr>
          <p:spPr>
            <a:xfrm>
              <a:off x="0" y="0"/>
              <a:ext cx="89408" cy="2219960"/>
            </a:xfrm>
            <a:custGeom>
              <a:avLst/>
              <a:gdLst/>
              <a:ahLst/>
              <a:cxnLst/>
              <a:rect l="l" t="t" r="r" b="b"/>
              <a:pathLst>
                <a:path w="89408" h="221996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2207260"/>
                  </a:lnTo>
                  <a:cubicBezTo>
                    <a:pt x="89408" y="2214245"/>
                    <a:pt x="83693" y="2219960"/>
                    <a:pt x="76708" y="2219960"/>
                  </a:cubicBezTo>
                  <a:lnTo>
                    <a:pt x="12700" y="2219960"/>
                  </a:lnTo>
                  <a:cubicBezTo>
                    <a:pt x="5715" y="2219960"/>
                    <a:pt x="0" y="2214245"/>
                    <a:pt x="0" y="22072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07260"/>
                  </a:lnTo>
                  <a:lnTo>
                    <a:pt x="12700" y="2207260"/>
                  </a:lnTo>
                  <a:lnTo>
                    <a:pt x="12700" y="2194560"/>
                  </a:lnTo>
                  <a:lnTo>
                    <a:pt x="76708" y="2194560"/>
                  </a:lnTo>
                  <a:lnTo>
                    <a:pt x="76708" y="2207260"/>
                  </a:lnTo>
                  <a:lnTo>
                    <a:pt x="64008" y="220726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83" name="Group 183"/>
          <p:cNvGrpSpPr/>
          <p:nvPr/>
        </p:nvGrpSpPr>
        <p:grpSpPr>
          <a:xfrm>
            <a:off x="12511278" y="3650742"/>
            <a:ext cx="653796" cy="653796"/>
            <a:chOff x="0" y="0"/>
            <a:chExt cx="871728" cy="871728"/>
          </a:xfrm>
        </p:grpSpPr>
        <p:sp>
          <p:nvSpPr>
            <p:cNvPr id="184" name="Freeform 184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185" name="Freeform 185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sp>
        <p:nvSpPr>
          <p:cNvPr id="186" name="Freeform 186" descr="preencoded.png"/>
          <p:cNvSpPr/>
          <p:nvPr/>
        </p:nvSpPr>
        <p:spPr>
          <a:xfrm>
            <a:off x="12646152" y="378561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7" name="Group 187"/>
          <p:cNvGrpSpPr/>
          <p:nvPr/>
        </p:nvGrpSpPr>
        <p:grpSpPr>
          <a:xfrm>
            <a:off x="13441680" y="3634740"/>
            <a:ext cx="3154680" cy="466344"/>
            <a:chOff x="0" y="0"/>
            <a:chExt cx="4206240" cy="621792"/>
          </a:xfrm>
        </p:grpSpPr>
        <p:sp>
          <p:nvSpPr>
            <p:cNvPr id="188" name="Freeform 188"/>
            <p:cNvSpPr/>
            <p:nvPr/>
          </p:nvSpPr>
          <p:spPr>
            <a:xfrm>
              <a:off x="0" y="0"/>
              <a:ext cx="4206240" cy="621792"/>
            </a:xfrm>
            <a:custGeom>
              <a:avLst/>
              <a:gdLst/>
              <a:ahLst/>
              <a:cxnLst/>
              <a:rect l="l" t="t" r="r" b="b"/>
              <a:pathLst>
                <a:path w="4206240" h="621792">
                  <a:moveTo>
                    <a:pt x="0" y="0"/>
                  </a:moveTo>
                  <a:lnTo>
                    <a:pt x="4206240" y="0"/>
                  </a:lnTo>
                  <a:lnTo>
                    <a:pt x="420624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1810" b="-81810"/>
              </a:stretch>
            </a:blipFill>
          </p:spPr>
        </p:sp>
        <p:sp>
          <p:nvSpPr>
            <p:cNvPr id="189" name="TextBox 189"/>
            <p:cNvSpPr txBox="1"/>
            <p:nvPr/>
          </p:nvSpPr>
          <p:spPr>
            <a:xfrm>
              <a:off x="0" y="0"/>
              <a:ext cx="420624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69"/>
                </a:lnSpc>
              </a:pPr>
              <a:r>
                <a:rPr lang="en-US" sz="1974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Priėmimo datos</a:t>
              </a:r>
            </a:p>
          </p:txBody>
        </p:sp>
      </p:grpSp>
      <p:sp>
        <p:nvSpPr>
          <p:cNvPr id="190" name="TextBox 190"/>
          <p:cNvSpPr txBox="1"/>
          <p:nvPr/>
        </p:nvSpPr>
        <p:spPr>
          <a:xfrm>
            <a:off x="13460349" y="4101084"/>
            <a:ext cx="315417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7"/>
              </a:lnSpc>
            </a:pPr>
            <a:r>
              <a:rPr lang="en-US" sz="15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Sutartys gali būti sudaromos įstaigoje arba naudojantis informacine sistema internetu.</a:t>
            </a:r>
          </a:p>
        </p:txBody>
      </p:sp>
      <p:grpSp>
        <p:nvGrpSpPr>
          <p:cNvPr id="191" name="Group 191"/>
          <p:cNvGrpSpPr/>
          <p:nvPr/>
        </p:nvGrpSpPr>
        <p:grpSpPr>
          <a:xfrm>
            <a:off x="12266295" y="5545455"/>
            <a:ext cx="4682490" cy="1664970"/>
            <a:chOff x="0" y="0"/>
            <a:chExt cx="6243320" cy="2219960"/>
          </a:xfrm>
        </p:grpSpPr>
        <p:sp>
          <p:nvSpPr>
            <p:cNvPr id="192" name="Freeform 192"/>
            <p:cNvSpPr/>
            <p:nvPr/>
          </p:nvSpPr>
          <p:spPr>
            <a:xfrm>
              <a:off x="12700" y="12700"/>
              <a:ext cx="6217920" cy="2194560"/>
            </a:xfrm>
            <a:custGeom>
              <a:avLst/>
              <a:gdLst/>
              <a:ahLst/>
              <a:cxnLst/>
              <a:rect l="l" t="t" r="r" b="b"/>
              <a:pathLst>
                <a:path w="6217920" h="2194560">
                  <a:moveTo>
                    <a:pt x="0" y="146304"/>
                  </a:moveTo>
                  <a:cubicBezTo>
                    <a:pt x="0" y="65532"/>
                    <a:pt x="66040" y="0"/>
                    <a:pt x="147447" y="0"/>
                  </a:cubicBezTo>
                  <a:lnTo>
                    <a:pt x="6070473" y="0"/>
                  </a:lnTo>
                  <a:cubicBezTo>
                    <a:pt x="6151880" y="0"/>
                    <a:pt x="6217920" y="65532"/>
                    <a:pt x="6217920" y="146304"/>
                  </a:cubicBezTo>
                  <a:lnTo>
                    <a:pt x="6217920" y="2048256"/>
                  </a:lnTo>
                  <a:cubicBezTo>
                    <a:pt x="6217920" y="2129028"/>
                    <a:pt x="6151880" y="2194560"/>
                    <a:pt x="6070473" y="2194560"/>
                  </a:cubicBezTo>
                  <a:lnTo>
                    <a:pt x="147447" y="2194560"/>
                  </a:lnTo>
                  <a:cubicBezTo>
                    <a:pt x="66040" y="2194560"/>
                    <a:pt x="0" y="2129028"/>
                    <a:pt x="0" y="204825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193" name="Freeform 193"/>
            <p:cNvSpPr/>
            <p:nvPr/>
          </p:nvSpPr>
          <p:spPr>
            <a:xfrm>
              <a:off x="0" y="0"/>
              <a:ext cx="6243320" cy="2219960"/>
            </a:xfrm>
            <a:custGeom>
              <a:avLst/>
              <a:gdLst/>
              <a:ahLst/>
              <a:cxnLst/>
              <a:rect l="l" t="t" r="r" b="b"/>
              <a:pathLst>
                <a:path w="6243320" h="2219960">
                  <a:moveTo>
                    <a:pt x="0" y="159004"/>
                  </a:moveTo>
                  <a:cubicBezTo>
                    <a:pt x="0" y="71120"/>
                    <a:pt x="71755" y="0"/>
                    <a:pt x="160147" y="0"/>
                  </a:cubicBezTo>
                  <a:lnTo>
                    <a:pt x="6083173" y="0"/>
                  </a:lnTo>
                  <a:lnTo>
                    <a:pt x="6083173" y="12700"/>
                  </a:lnTo>
                  <a:lnTo>
                    <a:pt x="6083173" y="0"/>
                  </a:lnTo>
                  <a:cubicBezTo>
                    <a:pt x="6171565" y="0"/>
                    <a:pt x="6243320" y="71120"/>
                    <a:pt x="6243320" y="159004"/>
                  </a:cubicBezTo>
                  <a:lnTo>
                    <a:pt x="6230620" y="159004"/>
                  </a:lnTo>
                  <a:lnTo>
                    <a:pt x="6243320" y="159004"/>
                  </a:lnTo>
                  <a:lnTo>
                    <a:pt x="6243320" y="2060956"/>
                  </a:lnTo>
                  <a:lnTo>
                    <a:pt x="6230620" y="2060956"/>
                  </a:lnTo>
                  <a:lnTo>
                    <a:pt x="6243320" y="2060956"/>
                  </a:lnTo>
                  <a:cubicBezTo>
                    <a:pt x="6243320" y="2148840"/>
                    <a:pt x="6171565" y="2219960"/>
                    <a:pt x="6083173" y="2219960"/>
                  </a:cubicBezTo>
                  <a:lnTo>
                    <a:pt x="6083173" y="2207260"/>
                  </a:lnTo>
                  <a:lnTo>
                    <a:pt x="6083173" y="2219960"/>
                  </a:lnTo>
                  <a:lnTo>
                    <a:pt x="160147" y="2219960"/>
                  </a:lnTo>
                  <a:lnTo>
                    <a:pt x="160147" y="2207260"/>
                  </a:lnTo>
                  <a:lnTo>
                    <a:pt x="160147" y="2219960"/>
                  </a:lnTo>
                  <a:cubicBezTo>
                    <a:pt x="71755" y="2219960"/>
                    <a:pt x="0" y="2148840"/>
                    <a:pt x="0" y="206095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2060956"/>
                  </a:lnTo>
                  <a:lnTo>
                    <a:pt x="12700" y="2060956"/>
                  </a:lnTo>
                  <a:lnTo>
                    <a:pt x="25400" y="2060956"/>
                  </a:lnTo>
                  <a:cubicBezTo>
                    <a:pt x="25400" y="2134616"/>
                    <a:pt x="85598" y="2194560"/>
                    <a:pt x="160147" y="2194560"/>
                  </a:cubicBezTo>
                  <a:lnTo>
                    <a:pt x="6083173" y="2194560"/>
                  </a:lnTo>
                  <a:cubicBezTo>
                    <a:pt x="6157595" y="2194560"/>
                    <a:pt x="6217920" y="2134616"/>
                    <a:pt x="6217920" y="2060956"/>
                  </a:cubicBezTo>
                  <a:lnTo>
                    <a:pt x="6217920" y="159004"/>
                  </a:lnTo>
                  <a:cubicBezTo>
                    <a:pt x="6217920" y="85344"/>
                    <a:pt x="6157722" y="25400"/>
                    <a:pt x="6083173" y="25400"/>
                  </a:cubicBezTo>
                  <a:lnTo>
                    <a:pt x="160147" y="25400"/>
                  </a:lnTo>
                  <a:lnTo>
                    <a:pt x="160147" y="12700"/>
                  </a:lnTo>
                  <a:lnTo>
                    <a:pt x="160147" y="25400"/>
                  </a:lnTo>
                  <a:cubicBezTo>
                    <a:pt x="85598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194" name="Group 194"/>
          <p:cNvGrpSpPr/>
          <p:nvPr/>
        </p:nvGrpSpPr>
        <p:grpSpPr>
          <a:xfrm>
            <a:off x="12266295" y="5545455"/>
            <a:ext cx="67056" cy="1664970"/>
            <a:chOff x="0" y="0"/>
            <a:chExt cx="89408" cy="2219960"/>
          </a:xfrm>
        </p:grpSpPr>
        <p:sp>
          <p:nvSpPr>
            <p:cNvPr id="195" name="Freeform 195"/>
            <p:cNvSpPr/>
            <p:nvPr/>
          </p:nvSpPr>
          <p:spPr>
            <a:xfrm>
              <a:off x="12700" y="12700"/>
              <a:ext cx="64008" cy="2194560"/>
            </a:xfrm>
            <a:custGeom>
              <a:avLst/>
              <a:gdLst/>
              <a:ahLst/>
              <a:cxnLst/>
              <a:rect l="l" t="t" r="r" b="b"/>
              <a:pathLst>
                <a:path w="64008" h="2194560">
                  <a:moveTo>
                    <a:pt x="0" y="0"/>
                  </a:moveTo>
                  <a:lnTo>
                    <a:pt x="64008" y="0"/>
                  </a:lnTo>
                  <a:lnTo>
                    <a:pt x="64008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96" name="Freeform 196"/>
            <p:cNvSpPr/>
            <p:nvPr/>
          </p:nvSpPr>
          <p:spPr>
            <a:xfrm>
              <a:off x="0" y="0"/>
              <a:ext cx="89408" cy="2219960"/>
            </a:xfrm>
            <a:custGeom>
              <a:avLst/>
              <a:gdLst/>
              <a:ahLst/>
              <a:cxnLst/>
              <a:rect l="l" t="t" r="r" b="b"/>
              <a:pathLst>
                <a:path w="89408" h="221996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2207260"/>
                  </a:lnTo>
                  <a:cubicBezTo>
                    <a:pt x="89408" y="2214245"/>
                    <a:pt x="83693" y="2219960"/>
                    <a:pt x="76708" y="2219960"/>
                  </a:cubicBezTo>
                  <a:lnTo>
                    <a:pt x="12700" y="2219960"/>
                  </a:lnTo>
                  <a:cubicBezTo>
                    <a:pt x="5715" y="2219960"/>
                    <a:pt x="0" y="2214245"/>
                    <a:pt x="0" y="22072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07260"/>
                  </a:lnTo>
                  <a:lnTo>
                    <a:pt x="12700" y="2207260"/>
                  </a:lnTo>
                  <a:lnTo>
                    <a:pt x="12700" y="2194560"/>
                  </a:lnTo>
                  <a:lnTo>
                    <a:pt x="76708" y="2194560"/>
                  </a:lnTo>
                  <a:lnTo>
                    <a:pt x="76708" y="2207260"/>
                  </a:lnTo>
                  <a:lnTo>
                    <a:pt x="64008" y="220726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97" name="Group 197"/>
          <p:cNvGrpSpPr/>
          <p:nvPr/>
        </p:nvGrpSpPr>
        <p:grpSpPr>
          <a:xfrm>
            <a:off x="12511278" y="5845302"/>
            <a:ext cx="653796" cy="653796"/>
            <a:chOff x="0" y="0"/>
            <a:chExt cx="871728" cy="871728"/>
          </a:xfrm>
        </p:grpSpPr>
        <p:sp>
          <p:nvSpPr>
            <p:cNvPr id="198" name="Freeform 198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199" name="Freeform 199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sp>
        <p:nvSpPr>
          <p:cNvPr id="200" name="Freeform 200" descr="preencoded.png"/>
          <p:cNvSpPr/>
          <p:nvPr/>
        </p:nvSpPr>
        <p:spPr>
          <a:xfrm>
            <a:off x="12646152" y="598017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1" name="Group 201"/>
          <p:cNvGrpSpPr/>
          <p:nvPr/>
        </p:nvGrpSpPr>
        <p:grpSpPr>
          <a:xfrm>
            <a:off x="13441680" y="5829300"/>
            <a:ext cx="3154680" cy="466344"/>
            <a:chOff x="0" y="0"/>
            <a:chExt cx="4206240" cy="621792"/>
          </a:xfrm>
        </p:grpSpPr>
        <p:sp>
          <p:nvSpPr>
            <p:cNvPr id="202" name="Freeform 202"/>
            <p:cNvSpPr/>
            <p:nvPr/>
          </p:nvSpPr>
          <p:spPr>
            <a:xfrm>
              <a:off x="0" y="0"/>
              <a:ext cx="4206240" cy="621792"/>
            </a:xfrm>
            <a:custGeom>
              <a:avLst/>
              <a:gdLst/>
              <a:ahLst/>
              <a:cxnLst/>
              <a:rect l="l" t="t" r="r" b="b"/>
              <a:pathLst>
                <a:path w="4206240" h="621792">
                  <a:moveTo>
                    <a:pt x="0" y="0"/>
                  </a:moveTo>
                  <a:lnTo>
                    <a:pt x="4206240" y="0"/>
                  </a:lnTo>
                  <a:lnTo>
                    <a:pt x="420624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1810" b="-81810"/>
              </a:stretch>
            </a:blipFill>
          </p:spPr>
        </p:sp>
        <p:sp>
          <p:nvSpPr>
            <p:cNvPr id="203" name="TextBox 203"/>
            <p:cNvSpPr txBox="1"/>
            <p:nvPr/>
          </p:nvSpPr>
          <p:spPr>
            <a:xfrm>
              <a:off x="0" y="0"/>
              <a:ext cx="420624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69"/>
                </a:lnSpc>
              </a:pPr>
              <a:r>
                <a:rPr lang="en-US" sz="1974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Mokausi Lietuvoje</a:t>
              </a:r>
            </a:p>
          </p:txBody>
        </p:sp>
      </p:grpSp>
      <p:sp>
        <p:nvSpPr>
          <p:cNvPr id="204" name="TextBox 204"/>
          <p:cNvSpPr txBox="1"/>
          <p:nvPr/>
        </p:nvSpPr>
        <p:spPr>
          <a:xfrm>
            <a:off x="13432660" y="6350508"/>
            <a:ext cx="315417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7"/>
              </a:lnSpc>
            </a:pPr>
            <a:r>
              <a:rPr lang="en-US" sz="15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Aktualios datos ir prašymo būsena tikrinamos „Mokausi Lietuvoje“ platformoje.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16596360" y="9532620"/>
            <a:ext cx="1028700" cy="274320"/>
            <a:chOff x="0" y="0"/>
            <a:chExt cx="1371600" cy="365760"/>
          </a:xfrm>
        </p:grpSpPr>
        <p:sp>
          <p:nvSpPr>
            <p:cNvPr id="206" name="Freeform 206"/>
            <p:cNvSpPr/>
            <p:nvPr/>
          </p:nvSpPr>
          <p:spPr>
            <a:xfrm>
              <a:off x="0" y="0"/>
              <a:ext cx="1371600" cy="365760"/>
            </a:xfrm>
            <a:custGeom>
              <a:avLst/>
              <a:gdLst/>
              <a:ahLst/>
              <a:cxnLst/>
              <a:rect l="l" t="t" r="r" b="b"/>
              <a:pathLst>
                <a:path w="1371600" h="365760">
                  <a:moveTo>
                    <a:pt x="0" y="0"/>
                  </a:moveTo>
                  <a:lnTo>
                    <a:pt x="1371600" y="0"/>
                  </a:lnTo>
                  <a:lnTo>
                    <a:pt x="1371600" y="365760"/>
                  </a:lnTo>
                  <a:lnTo>
                    <a:pt x="0" y="3657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3068" b="-23068"/>
              </a:stretch>
            </a:blipFill>
          </p:spPr>
        </p:sp>
        <p:sp>
          <p:nvSpPr>
            <p:cNvPr id="207" name="TextBox 207"/>
            <p:cNvSpPr txBox="1"/>
            <p:nvPr/>
          </p:nvSpPr>
          <p:spPr>
            <a:xfrm>
              <a:off x="0" y="0"/>
              <a:ext cx="1371600" cy="365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39"/>
                </a:lnSpc>
              </a:pPr>
              <a:r>
                <a:rPr lang="en-US" sz="1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2026</a:t>
              </a:r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504463" y="9830407"/>
            <a:ext cx="4291382" cy="332475"/>
            <a:chOff x="0" y="0"/>
            <a:chExt cx="5721843" cy="443301"/>
          </a:xfrm>
        </p:grpSpPr>
        <p:sp>
          <p:nvSpPr>
            <p:cNvPr id="209" name="Freeform 209"/>
            <p:cNvSpPr/>
            <p:nvPr/>
          </p:nvSpPr>
          <p:spPr>
            <a:xfrm>
              <a:off x="0" y="0"/>
              <a:ext cx="5721842" cy="443297"/>
            </a:xfrm>
            <a:custGeom>
              <a:avLst/>
              <a:gdLst/>
              <a:ahLst/>
              <a:cxnLst/>
              <a:rect l="l" t="t" r="r" b="b"/>
              <a:pathLst>
                <a:path w="5721842" h="443297">
                  <a:moveTo>
                    <a:pt x="0" y="0"/>
                  </a:moveTo>
                  <a:lnTo>
                    <a:pt x="5721842" y="0"/>
                  </a:lnTo>
                  <a:lnTo>
                    <a:pt x="5721842" y="443297"/>
                  </a:lnTo>
                  <a:lnTo>
                    <a:pt x="0" y="44329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39613" r="26430" b="-130444"/>
              </a:stretch>
            </a:blipFill>
          </p:spPr>
        </p:sp>
        <p:sp>
          <p:nvSpPr>
            <p:cNvPr id="210" name="TextBox 210"/>
            <p:cNvSpPr txBox="1"/>
            <p:nvPr/>
          </p:nvSpPr>
          <p:spPr>
            <a:xfrm>
              <a:off x="0" y="0"/>
              <a:ext cx="5721843" cy="4433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32"/>
                </a:lnSpc>
              </a:pPr>
              <a:r>
                <a:rPr lang="en-US" sz="1776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VSRC • stojantiesiems</a:t>
              </a:r>
            </a:p>
          </p:txBody>
        </p:sp>
      </p:grpSp>
      <p:sp>
        <p:nvSpPr>
          <p:cNvPr id="211" name="TextBox 211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67" y="-9525"/>
            <a:ext cx="18306593" cy="10306050"/>
            <a:chOff x="0" y="0"/>
            <a:chExt cx="24408790" cy="13741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3364" cy="13716000"/>
            </a:xfrm>
            <a:custGeom>
              <a:avLst/>
              <a:gdLst/>
              <a:ahLst/>
              <a:cxnLst/>
              <a:rect l="l" t="t" r="r" b="b"/>
              <a:pathLst>
                <a:path w="24383364" h="13716000">
                  <a:moveTo>
                    <a:pt x="0" y="0"/>
                  </a:moveTo>
                  <a:lnTo>
                    <a:pt x="24383364" y="0"/>
                  </a:lnTo>
                  <a:lnTo>
                    <a:pt x="243833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2E2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08764" cy="13741400"/>
            </a:xfrm>
            <a:custGeom>
              <a:avLst/>
              <a:gdLst/>
              <a:ahLst/>
              <a:cxnLst/>
              <a:rect l="l" t="t" r="r" b="b"/>
              <a:pathLst>
                <a:path w="24408764" h="13741400">
                  <a:moveTo>
                    <a:pt x="12700" y="0"/>
                  </a:moveTo>
                  <a:lnTo>
                    <a:pt x="24396064" y="0"/>
                  </a:lnTo>
                  <a:cubicBezTo>
                    <a:pt x="24403050" y="0"/>
                    <a:pt x="24408764" y="5715"/>
                    <a:pt x="24408764" y="12700"/>
                  </a:cubicBezTo>
                  <a:lnTo>
                    <a:pt x="24408764" y="13728700"/>
                  </a:lnTo>
                  <a:cubicBezTo>
                    <a:pt x="24408764" y="13735686"/>
                    <a:pt x="24403050" y="13741400"/>
                    <a:pt x="24396064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24396064" y="13716000"/>
                  </a:lnTo>
                  <a:lnTo>
                    <a:pt x="24396064" y="13728700"/>
                  </a:lnTo>
                  <a:lnTo>
                    <a:pt x="24383364" y="13728700"/>
                  </a:lnTo>
                  <a:lnTo>
                    <a:pt x="24383364" y="12700"/>
                  </a:lnTo>
                  <a:lnTo>
                    <a:pt x="24396064" y="12700"/>
                  </a:lnTo>
                  <a:lnTo>
                    <a:pt x="2439606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E2E2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923395" y="-421005"/>
            <a:ext cx="6739890" cy="2350770"/>
            <a:chOff x="0" y="0"/>
            <a:chExt cx="8986520" cy="313436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8961120" cy="3108960"/>
            </a:xfrm>
            <a:custGeom>
              <a:avLst/>
              <a:gdLst/>
              <a:ahLst/>
              <a:cxnLst/>
              <a:rect l="l" t="t" r="r" b="b"/>
              <a:pathLst>
                <a:path w="8961120" h="3108960">
                  <a:moveTo>
                    <a:pt x="0" y="3108960"/>
                  </a:moveTo>
                  <a:lnTo>
                    <a:pt x="781431" y="0"/>
                  </a:lnTo>
                  <a:lnTo>
                    <a:pt x="8961120" y="0"/>
                  </a:lnTo>
                  <a:lnTo>
                    <a:pt x="8179689" y="310896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3" y="0"/>
              <a:ext cx="8986585" cy="3134487"/>
            </a:xfrm>
            <a:custGeom>
              <a:avLst/>
              <a:gdLst/>
              <a:ahLst/>
              <a:cxnLst/>
              <a:rect l="l" t="t" r="r" b="b"/>
              <a:pathLst>
                <a:path w="8986585" h="3134487">
                  <a:moveTo>
                    <a:pt x="414" y="3118612"/>
                  </a:moveTo>
                  <a:lnTo>
                    <a:pt x="781845" y="9652"/>
                  </a:lnTo>
                  <a:cubicBezTo>
                    <a:pt x="783242" y="4064"/>
                    <a:pt x="788322" y="0"/>
                    <a:pt x="794164" y="0"/>
                  </a:cubicBezTo>
                  <a:lnTo>
                    <a:pt x="8973853" y="0"/>
                  </a:lnTo>
                  <a:cubicBezTo>
                    <a:pt x="8977790" y="0"/>
                    <a:pt x="8981472" y="1778"/>
                    <a:pt x="8983885" y="4953"/>
                  </a:cubicBezTo>
                  <a:cubicBezTo>
                    <a:pt x="8986298" y="8128"/>
                    <a:pt x="8987188" y="12065"/>
                    <a:pt x="8986171" y="15875"/>
                  </a:cubicBezTo>
                  <a:lnTo>
                    <a:pt x="8204741" y="3124835"/>
                  </a:lnTo>
                  <a:cubicBezTo>
                    <a:pt x="8203344" y="3130423"/>
                    <a:pt x="8198264" y="3134487"/>
                    <a:pt x="8192422" y="3134487"/>
                  </a:cubicBezTo>
                  <a:lnTo>
                    <a:pt x="12733" y="3134487"/>
                  </a:lnTo>
                  <a:cubicBezTo>
                    <a:pt x="8796" y="3134487"/>
                    <a:pt x="5113" y="3132709"/>
                    <a:pt x="2700" y="3129534"/>
                  </a:cubicBezTo>
                  <a:cubicBezTo>
                    <a:pt x="287" y="3126359"/>
                    <a:pt x="-602" y="3122422"/>
                    <a:pt x="414" y="3118612"/>
                  </a:cubicBezTo>
                  <a:moveTo>
                    <a:pt x="25052" y="3124835"/>
                  </a:moveTo>
                  <a:lnTo>
                    <a:pt x="12733" y="3121660"/>
                  </a:lnTo>
                  <a:lnTo>
                    <a:pt x="12733" y="3108960"/>
                  </a:lnTo>
                  <a:lnTo>
                    <a:pt x="8192422" y="3108960"/>
                  </a:lnTo>
                  <a:lnTo>
                    <a:pt x="8192422" y="3121660"/>
                  </a:lnTo>
                  <a:lnTo>
                    <a:pt x="8180103" y="3118612"/>
                  </a:lnTo>
                  <a:lnTo>
                    <a:pt x="8961534" y="9652"/>
                  </a:lnTo>
                  <a:lnTo>
                    <a:pt x="8973853" y="12700"/>
                  </a:lnTo>
                  <a:lnTo>
                    <a:pt x="8973853" y="25400"/>
                  </a:lnTo>
                  <a:lnTo>
                    <a:pt x="794164" y="25400"/>
                  </a:lnTo>
                  <a:lnTo>
                    <a:pt x="794164" y="12700"/>
                  </a:lnTo>
                  <a:lnTo>
                    <a:pt x="806483" y="15748"/>
                  </a:lnTo>
                  <a:lnTo>
                    <a:pt x="25052" y="3124708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875520" y="0"/>
            <a:ext cx="8435340" cy="10287000"/>
            <a:chOff x="0" y="0"/>
            <a:chExt cx="11247120" cy="13716000"/>
          </a:xfrm>
        </p:grpSpPr>
        <p:sp>
          <p:nvSpPr>
            <p:cNvPr id="9" name="Freeform 9"/>
            <p:cNvSpPr/>
            <p:nvPr/>
          </p:nvSpPr>
          <p:spPr>
            <a:xfrm rot="47999">
              <a:off x="-95204" y="-77849"/>
              <a:ext cx="11437529" cy="13871697"/>
            </a:xfrm>
            <a:custGeom>
              <a:avLst/>
              <a:gdLst/>
              <a:ahLst/>
              <a:cxnLst/>
              <a:rect l="l" t="t" r="r" b="b"/>
              <a:pathLst>
                <a:path w="11437529" h="13871697">
                  <a:moveTo>
                    <a:pt x="0" y="157035"/>
                  </a:moveTo>
                  <a:lnTo>
                    <a:pt x="11246023" y="0"/>
                  </a:lnTo>
                  <a:lnTo>
                    <a:pt x="11437528" y="13714663"/>
                  </a:lnTo>
                  <a:lnTo>
                    <a:pt x="191505" y="13871698"/>
                  </a:lnTo>
                  <a:lnTo>
                    <a:pt x="0" y="157035"/>
                  </a:lnTo>
                  <a:close/>
                </a:path>
              </a:pathLst>
            </a:custGeom>
            <a:blipFill>
              <a:blip r:embed="rId2">
                <a:alphaModFix amt="89000"/>
              </a:blip>
              <a:stretch>
                <a:fillRect l="-45539" t="-12656" r="-37554" b="-56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01955" y="9838563"/>
            <a:ext cx="16889730" cy="32766"/>
            <a:chOff x="0" y="0"/>
            <a:chExt cx="22519640" cy="43688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22494239" cy="18288"/>
            </a:xfrm>
            <a:custGeom>
              <a:avLst/>
              <a:gdLst/>
              <a:ahLst/>
              <a:cxnLst/>
              <a:rect l="l" t="t" r="r" b="b"/>
              <a:pathLst>
                <a:path w="22494239" h="18288">
                  <a:moveTo>
                    <a:pt x="0" y="0"/>
                  </a:moveTo>
                  <a:lnTo>
                    <a:pt x="22494239" y="0"/>
                  </a:lnTo>
                  <a:lnTo>
                    <a:pt x="22494239" y="18288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E2A400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86835" y="429387"/>
            <a:ext cx="67056" cy="67056"/>
            <a:chOff x="0" y="0"/>
            <a:chExt cx="89408" cy="89408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820007" y="429387"/>
            <a:ext cx="67056" cy="67056"/>
            <a:chOff x="0" y="0"/>
            <a:chExt cx="89408" cy="89408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53179" y="429387"/>
            <a:ext cx="67056" cy="67056"/>
            <a:chOff x="0" y="0"/>
            <a:chExt cx="89408" cy="89408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286351" y="429387"/>
            <a:ext cx="67056" cy="67056"/>
            <a:chOff x="0" y="0"/>
            <a:chExt cx="89408" cy="89408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519523" y="429387"/>
            <a:ext cx="67056" cy="67056"/>
            <a:chOff x="0" y="0"/>
            <a:chExt cx="89408" cy="89408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586835" y="662559"/>
            <a:ext cx="67056" cy="67056"/>
            <a:chOff x="0" y="0"/>
            <a:chExt cx="89408" cy="89408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820007" y="662559"/>
            <a:ext cx="67056" cy="67056"/>
            <a:chOff x="0" y="0"/>
            <a:chExt cx="89408" cy="89408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053179" y="662559"/>
            <a:ext cx="67056" cy="67056"/>
            <a:chOff x="0" y="0"/>
            <a:chExt cx="89408" cy="89408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286351" y="662559"/>
            <a:ext cx="67056" cy="67056"/>
            <a:chOff x="0" y="0"/>
            <a:chExt cx="89408" cy="89408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519523" y="662559"/>
            <a:ext cx="67056" cy="67056"/>
            <a:chOff x="0" y="0"/>
            <a:chExt cx="89408" cy="89408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6586835" y="895731"/>
            <a:ext cx="67056" cy="67056"/>
            <a:chOff x="0" y="0"/>
            <a:chExt cx="89408" cy="89408"/>
          </a:xfrm>
        </p:grpSpPr>
        <p:sp>
          <p:nvSpPr>
            <p:cNvPr id="33" name="Freeform 3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6820007" y="895731"/>
            <a:ext cx="67056" cy="67056"/>
            <a:chOff x="0" y="0"/>
            <a:chExt cx="89408" cy="89408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7053179" y="895731"/>
            <a:ext cx="67056" cy="67056"/>
            <a:chOff x="0" y="0"/>
            <a:chExt cx="89408" cy="89408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286351" y="895731"/>
            <a:ext cx="67056" cy="67056"/>
            <a:chOff x="0" y="0"/>
            <a:chExt cx="89408" cy="89408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519523" y="895731"/>
            <a:ext cx="67056" cy="67056"/>
            <a:chOff x="0" y="0"/>
            <a:chExt cx="89408" cy="89408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6586835" y="1128903"/>
            <a:ext cx="67056" cy="67056"/>
            <a:chOff x="0" y="0"/>
            <a:chExt cx="89408" cy="89408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6820007" y="1128903"/>
            <a:ext cx="67056" cy="67056"/>
            <a:chOff x="0" y="0"/>
            <a:chExt cx="89408" cy="89408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7053179" y="1128903"/>
            <a:ext cx="67056" cy="67056"/>
            <a:chOff x="0" y="0"/>
            <a:chExt cx="89408" cy="89408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286351" y="1128903"/>
            <a:ext cx="67056" cy="67056"/>
            <a:chOff x="0" y="0"/>
            <a:chExt cx="89408" cy="89408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7519523" y="1128903"/>
            <a:ext cx="67056" cy="67056"/>
            <a:chOff x="0" y="0"/>
            <a:chExt cx="89408" cy="89408"/>
          </a:xfrm>
        </p:grpSpPr>
        <p:sp>
          <p:nvSpPr>
            <p:cNvPr id="51" name="Freeform 5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6586835" y="1362075"/>
            <a:ext cx="67056" cy="67056"/>
            <a:chOff x="0" y="0"/>
            <a:chExt cx="89408" cy="89408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820007" y="1362075"/>
            <a:ext cx="67056" cy="67056"/>
            <a:chOff x="0" y="0"/>
            <a:chExt cx="89408" cy="89408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7053179" y="1362075"/>
            <a:ext cx="67056" cy="67056"/>
            <a:chOff x="0" y="0"/>
            <a:chExt cx="89408" cy="89408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7286351" y="1362075"/>
            <a:ext cx="67056" cy="67056"/>
            <a:chOff x="0" y="0"/>
            <a:chExt cx="89408" cy="89408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17519523" y="1362075"/>
            <a:ext cx="67056" cy="67056"/>
            <a:chOff x="0" y="0"/>
            <a:chExt cx="89408" cy="89408"/>
          </a:xfrm>
        </p:grpSpPr>
        <p:sp>
          <p:nvSpPr>
            <p:cNvPr id="61" name="Freeform 6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754380" y="1659636"/>
            <a:ext cx="8778240" cy="301752"/>
            <a:chOff x="0" y="0"/>
            <a:chExt cx="11704320" cy="40233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704320" cy="402336"/>
            </a:xfrm>
            <a:custGeom>
              <a:avLst/>
              <a:gdLst/>
              <a:ahLst/>
              <a:cxnLst/>
              <a:rect l="l" t="t" r="r" b="b"/>
              <a:pathLst>
                <a:path w="11704320" h="402336">
                  <a:moveTo>
                    <a:pt x="0" y="0"/>
                  </a:moveTo>
                  <a:lnTo>
                    <a:pt x="11704320" y="0"/>
                  </a:lnTo>
                  <a:lnTo>
                    <a:pt x="11704320" y="402336"/>
                  </a:lnTo>
                  <a:lnTo>
                    <a:pt x="0" y="40233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16837" b="-516837"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0" y="-9525"/>
              <a:ext cx="11704320" cy="4118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"/>
                </a:lnSpc>
              </a:pPr>
              <a:r>
                <a:rPr lang="en-US" sz="1350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PRIĖMIMUI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54380" y="1961388"/>
            <a:ext cx="8778240" cy="793663"/>
            <a:chOff x="0" y="0"/>
            <a:chExt cx="11704320" cy="1058218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1704320" cy="1058218"/>
            </a:xfrm>
            <a:custGeom>
              <a:avLst/>
              <a:gdLst/>
              <a:ahLst/>
              <a:cxnLst/>
              <a:rect l="l" t="t" r="r" b="b"/>
              <a:pathLst>
                <a:path w="11704320" h="1058218">
                  <a:moveTo>
                    <a:pt x="0" y="0"/>
                  </a:moveTo>
                  <a:lnTo>
                    <a:pt x="11704320" y="0"/>
                  </a:lnTo>
                  <a:lnTo>
                    <a:pt x="11704320" y="1058218"/>
                  </a:lnTo>
                  <a:lnTo>
                    <a:pt x="0" y="105821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7987" b="-163037"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0" y="0"/>
              <a:ext cx="11704320" cy="10582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Dokumentai: ką pasiruošti?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54380" y="7804785"/>
            <a:ext cx="8778240" cy="754380"/>
            <a:chOff x="0" y="0"/>
            <a:chExt cx="11704320" cy="100584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1704320" cy="1005840"/>
            </a:xfrm>
            <a:custGeom>
              <a:avLst/>
              <a:gdLst/>
              <a:ahLst/>
              <a:cxnLst/>
              <a:rect l="l" t="t" r="r" b="b"/>
              <a:pathLst>
                <a:path w="11704320" h="1005840">
                  <a:moveTo>
                    <a:pt x="0" y="0"/>
                  </a:moveTo>
                  <a:lnTo>
                    <a:pt x="11704320" y="0"/>
                  </a:lnTo>
                  <a:lnTo>
                    <a:pt x="11704320" y="1005840"/>
                  </a:lnTo>
                  <a:lnTo>
                    <a:pt x="0" y="10058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6734" b="-176734"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0" y="0"/>
              <a:ext cx="11704320" cy="10058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40"/>
                </a:lnSpc>
              </a:pPr>
              <a:r>
                <a:rPr lang="en-US" sz="1950">
                  <a:solidFill>
                    <a:srgbClr val="F3E7C8"/>
                  </a:solidFill>
                  <a:latin typeface="Aptos"/>
                  <a:ea typeface="Aptos"/>
                  <a:cs typeface="Aptos"/>
                  <a:sym typeface="Aptos"/>
                </a:rPr>
                <a:t>Dokumentų sąrašą verta tikrinti VSRC priėmimo informacijoje.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882015" y="3350895"/>
            <a:ext cx="4133850" cy="4202430"/>
            <a:chOff x="0" y="0"/>
            <a:chExt cx="5511800" cy="5603240"/>
          </a:xfrm>
        </p:grpSpPr>
        <p:sp>
          <p:nvSpPr>
            <p:cNvPr id="72" name="Freeform 72"/>
            <p:cNvSpPr/>
            <p:nvPr/>
          </p:nvSpPr>
          <p:spPr>
            <a:xfrm>
              <a:off x="12700" y="12700"/>
              <a:ext cx="5486400" cy="5577840"/>
            </a:xfrm>
            <a:custGeom>
              <a:avLst/>
              <a:gdLst/>
              <a:ahLst/>
              <a:cxnLst/>
              <a:rect l="l" t="t" r="r" b="b"/>
              <a:pathLst>
                <a:path w="5486400" h="5577840">
                  <a:moveTo>
                    <a:pt x="0" y="146304"/>
                  </a:moveTo>
                  <a:cubicBezTo>
                    <a:pt x="0" y="65532"/>
                    <a:pt x="65532" y="0"/>
                    <a:pt x="146304" y="0"/>
                  </a:cubicBezTo>
                  <a:lnTo>
                    <a:pt x="5340096" y="0"/>
                  </a:lnTo>
                  <a:cubicBezTo>
                    <a:pt x="5420868" y="0"/>
                    <a:pt x="5486400" y="65532"/>
                    <a:pt x="5486400" y="146304"/>
                  </a:cubicBezTo>
                  <a:lnTo>
                    <a:pt x="5486400" y="5431536"/>
                  </a:lnTo>
                  <a:cubicBezTo>
                    <a:pt x="5486400" y="5512308"/>
                    <a:pt x="5420868" y="5577840"/>
                    <a:pt x="5340096" y="5577840"/>
                  </a:cubicBezTo>
                  <a:lnTo>
                    <a:pt x="146304" y="5577840"/>
                  </a:lnTo>
                  <a:cubicBezTo>
                    <a:pt x="65532" y="5577840"/>
                    <a:pt x="0" y="5512308"/>
                    <a:pt x="0" y="543153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5511800" cy="5603240"/>
            </a:xfrm>
            <a:custGeom>
              <a:avLst/>
              <a:gdLst/>
              <a:ahLst/>
              <a:cxnLst/>
              <a:rect l="l" t="t" r="r" b="b"/>
              <a:pathLst>
                <a:path w="5511800" h="5603240">
                  <a:moveTo>
                    <a:pt x="0" y="159004"/>
                  </a:moveTo>
                  <a:cubicBezTo>
                    <a:pt x="0" y="71247"/>
                    <a:pt x="71247" y="0"/>
                    <a:pt x="159004" y="0"/>
                  </a:cubicBezTo>
                  <a:lnTo>
                    <a:pt x="5352796" y="0"/>
                  </a:lnTo>
                  <a:lnTo>
                    <a:pt x="5352796" y="12700"/>
                  </a:lnTo>
                  <a:lnTo>
                    <a:pt x="5352796" y="0"/>
                  </a:lnTo>
                  <a:cubicBezTo>
                    <a:pt x="5440553" y="0"/>
                    <a:pt x="5511800" y="71247"/>
                    <a:pt x="5511800" y="159004"/>
                  </a:cubicBezTo>
                  <a:lnTo>
                    <a:pt x="5499100" y="159004"/>
                  </a:lnTo>
                  <a:lnTo>
                    <a:pt x="5511800" y="159004"/>
                  </a:lnTo>
                  <a:lnTo>
                    <a:pt x="5511800" y="5444236"/>
                  </a:lnTo>
                  <a:lnTo>
                    <a:pt x="5499100" y="5444236"/>
                  </a:lnTo>
                  <a:lnTo>
                    <a:pt x="5511800" y="5444236"/>
                  </a:lnTo>
                  <a:cubicBezTo>
                    <a:pt x="5511800" y="5532120"/>
                    <a:pt x="5440553" y="5603240"/>
                    <a:pt x="5352796" y="5603240"/>
                  </a:cubicBezTo>
                  <a:lnTo>
                    <a:pt x="5352796" y="5590540"/>
                  </a:lnTo>
                  <a:lnTo>
                    <a:pt x="5352796" y="5603240"/>
                  </a:lnTo>
                  <a:lnTo>
                    <a:pt x="159004" y="5603240"/>
                  </a:lnTo>
                  <a:lnTo>
                    <a:pt x="159004" y="5590540"/>
                  </a:lnTo>
                  <a:lnTo>
                    <a:pt x="159004" y="5603240"/>
                  </a:lnTo>
                  <a:cubicBezTo>
                    <a:pt x="71247" y="5603240"/>
                    <a:pt x="0" y="5531993"/>
                    <a:pt x="0" y="544423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5444236"/>
                  </a:lnTo>
                  <a:lnTo>
                    <a:pt x="12700" y="5444236"/>
                  </a:lnTo>
                  <a:lnTo>
                    <a:pt x="25400" y="5444236"/>
                  </a:lnTo>
                  <a:cubicBezTo>
                    <a:pt x="25400" y="5518023"/>
                    <a:pt x="85217" y="5577840"/>
                    <a:pt x="159004" y="5577840"/>
                  </a:cubicBezTo>
                  <a:lnTo>
                    <a:pt x="5352796" y="5577840"/>
                  </a:lnTo>
                  <a:cubicBezTo>
                    <a:pt x="5426583" y="5577840"/>
                    <a:pt x="5486400" y="5518023"/>
                    <a:pt x="5486400" y="5444236"/>
                  </a:cubicBezTo>
                  <a:lnTo>
                    <a:pt x="5486400" y="159004"/>
                  </a:lnTo>
                  <a:cubicBezTo>
                    <a:pt x="5486400" y="85217"/>
                    <a:pt x="5426583" y="25400"/>
                    <a:pt x="5352796" y="25400"/>
                  </a:cubicBezTo>
                  <a:lnTo>
                    <a:pt x="159004" y="25400"/>
                  </a:lnTo>
                  <a:lnTo>
                    <a:pt x="159004" y="12700"/>
                  </a:lnTo>
                  <a:lnTo>
                    <a:pt x="159004" y="25400"/>
                  </a:lnTo>
                  <a:cubicBezTo>
                    <a:pt x="85217" y="25400"/>
                    <a:pt x="25400" y="85217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74" name="Group 74"/>
          <p:cNvGrpSpPr/>
          <p:nvPr/>
        </p:nvGrpSpPr>
        <p:grpSpPr>
          <a:xfrm>
            <a:off x="882015" y="3350895"/>
            <a:ext cx="67056" cy="4202430"/>
            <a:chOff x="0" y="0"/>
            <a:chExt cx="89408" cy="5603240"/>
          </a:xfrm>
        </p:grpSpPr>
        <p:sp>
          <p:nvSpPr>
            <p:cNvPr id="75" name="Freeform 75"/>
            <p:cNvSpPr/>
            <p:nvPr/>
          </p:nvSpPr>
          <p:spPr>
            <a:xfrm>
              <a:off x="12700" y="12700"/>
              <a:ext cx="64008" cy="5577840"/>
            </a:xfrm>
            <a:custGeom>
              <a:avLst/>
              <a:gdLst/>
              <a:ahLst/>
              <a:cxnLst/>
              <a:rect l="l" t="t" r="r" b="b"/>
              <a:pathLst>
                <a:path w="64008" h="5577840">
                  <a:moveTo>
                    <a:pt x="0" y="0"/>
                  </a:moveTo>
                  <a:lnTo>
                    <a:pt x="64008" y="0"/>
                  </a:lnTo>
                  <a:lnTo>
                    <a:pt x="64008" y="5577840"/>
                  </a:lnTo>
                  <a:lnTo>
                    <a:pt x="0" y="557784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76" name="Freeform 76"/>
            <p:cNvSpPr/>
            <p:nvPr/>
          </p:nvSpPr>
          <p:spPr>
            <a:xfrm>
              <a:off x="0" y="0"/>
              <a:ext cx="89408" cy="5603240"/>
            </a:xfrm>
            <a:custGeom>
              <a:avLst/>
              <a:gdLst/>
              <a:ahLst/>
              <a:cxnLst/>
              <a:rect l="l" t="t" r="r" b="b"/>
              <a:pathLst>
                <a:path w="89408" h="560324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5590540"/>
                  </a:lnTo>
                  <a:cubicBezTo>
                    <a:pt x="89408" y="5597525"/>
                    <a:pt x="83693" y="5603240"/>
                    <a:pt x="76708" y="5603240"/>
                  </a:cubicBezTo>
                  <a:lnTo>
                    <a:pt x="12700" y="5603240"/>
                  </a:lnTo>
                  <a:cubicBezTo>
                    <a:pt x="5715" y="5603240"/>
                    <a:pt x="0" y="5597525"/>
                    <a:pt x="0" y="55905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590540"/>
                  </a:lnTo>
                  <a:lnTo>
                    <a:pt x="12700" y="5590540"/>
                  </a:lnTo>
                  <a:lnTo>
                    <a:pt x="12700" y="5577840"/>
                  </a:lnTo>
                  <a:lnTo>
                    <a:pt x="76708" y="5577840"/>
                  </a:lnTo>
                  <a:lnTo>
                    <a:pt x="76708" y="5590540"/>
                  </a:lnTo>
                  <a:lnTo>
                    <a:pt x="64008" y="559054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1126998" y="3650742"/>
            <a:ext cx="653796" cy="653796"/>
            <a:chOff x="0" y="0"/>
            <a:chExt cx="871728" cy="871728"/>
          </a:xfrm>
        </p:grpSpPr>
        <p:sp>
          <p:nvSpPr>
            <p:cNvPr id="78" name="Freeform 78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79" name="Freeform 79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2A400"/>
            </a:solidFill>
          </p:spPr>
        </p:sp>
      </p:grpSp>
      <p:sp>
        <p:nvSpPr>
          <p:cNvPr id="80" name="Freeform 80" descr="preencoded.png"/>
          <p:cNvSpPr/>
          <p:nvPr/>
        </p:nvSpPr>
        <p:spPr>
          <a:xfrm>
            <a:off x="1261872" y="378561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1" name="Group 81"/>
          <p:cNvGrpSpPr/>
          <p:nvPr/>
        </p:nvGrpSpPr>
        <p:grpSpPr>
          <a:xfrm>
            <a:off x="2057400" y="3634740"/>
            <a:ext cx="2606040" cy="770022"/>
            <a:chOff x="0" y="0"/>
            <a:chExt cx="3474720" cy="1026697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3474720" cy="1026697"/>
            </a:xfrm>
            <a:custGeom>
              <a:avLst/>
              <a:gdLst/>
              <a:ahLst/>
              <a:cxnLst/>
              <a:rect l="l" t="t" r="r" b="b"/>
              <a:pathLst>
                <a:path w="3474720" h="1026697">
                  <a:moveTo>
                    <a:pt x="0" y="0"/>
                  </a:moveTo>
                  <a:lnTo>
                    <a:pt x="3474720" y="0"/>
                  </a:lnTo>
                  <a:lnTo>
                    <a:pt x="3474720" y="1026697"/>
                  </a:lnTo>
                  <a:lnTo>
                    <a:pt x="0" y="102669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663" b="3774"/>
              </a:stretch>
            </a:blipFill>
          </p:spPr>
        </p:sp>
        <p:sp>
          <p:nvSpPr>
            <p:cNvPr id="83" name="TextBox 83"/>
            <p:cNvSpPr txBox="1"/>
            <p:nvPr/>
          </p:nvSpPr>
          <p:spPr>
            <a:xfrm>
              <a:off x="0" y="0"/>
              <a:ext cx="3474720" cy="10266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29"/>
                </a:lnSpc>
              </a:pPr>
              <a:r>
                <a:rPr lang="en-US" sz="2274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Stojant į I–II gimnazijos klasę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5339715" y="3350895"/>
            <a:ext cx="4133850" cy="4202430"/>
            <a:chOff x="0" y="0"/>
            <a:chExt cx="5511800" cy="5603240"/>
          </a:xfrm>
        </p:grpSpPr>
        <p:sp>
          <p:nvSpPr>
            <p:cNvPr id="85" name="Freeform 85"/>
            <p:cNvSpPr/>
            <p:nvPr/>
          </p:nvSpPr>
          <p:spPr>
            <a:xfrm>
              <a:off x="12700" y="12700"/>
              <a:ext cx="5486400" cy="5577840"/>
            </a:xfrm>
            <a:custGeom>
              <a:avLst/>
              <a:gdLst/>
              <a:ahLst/>
              <a:cxnLst/>
              <a:rect l="l" t="t" r="r" b="b"/>
              <a:pathLst>
                <a:path w="5486400" h="5577840">
                  <a:moveTo>
                    <a:pt x="0" y="146304"/>
                  </a:moveTo>
                  <a:cubicBezTo>
                    <a:pt x="0" y="65532"/>
                    <a:pt x="65532" y="0"/>
                    <a:pt x="146304" y="0"/>
                  </a:cubicBezTo>
                  <a:lnTo>
                    <a:pt x="5340096" y="0"/>
                  </a:lnTo>
                  <a:cubicBezTo>
                    <a:pt x="5420868" y="0"/>
                    <a:pt x="5486400" y="65532"/>
                    <a:pt x="5486400" y="146304"/>
                  </a:cubicBezTo>
                  <a:lnTo>
                    <a:pt x="5486400" y="5431536"/>
                  </a:lnTo>
                  <a:cubicBezTo>
                    <a:pt x="5486400" y="5512308"/>
                    <a:pt x="5420868" y="5577840"/>
                    <a:pt x="5340096" y="5577840"/>
                  </a:cubicBezTo>
                  <a:lnTo>
                    <a:pt x="146304" y="5577840"/>
                  </a:lnTo>
                  <a:cubicBezTo>
                    <a:pt x="65532" y="5577840"/>
                    <a:pt x="0" y="5512308"/>
                    <a:pt x="0" y="543153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0"/>
              <a:ext cx="5511800" cy="5603240"/>
            </a:xfrm>
            <a:custGeom>
              <a:avLst/>
              <a:gdLst/>
              <a:ahLst/>
              <a:cxnLst/>
              <a:rect l="l" t="t" r="r" b="b"/>
              <a:pathLst>
                <a:path w="5511800" h="5603240">
                  <a:moveTo>
                    <a:pt x="0" y="159004"/>
                  </a:moveTo>
                  <a:cubicBezTo>
                    <a:pt x="0" y="71247"/>
                    <a:pt x="71247" y="0"/>
                    <a:pt x="159004" y="0"/>
                  </a:cubicBezTo>
                  <a:lnTo>
                    <a:pt x="5352796" y="0"/>
                  </a:lnTo>
                  <a:lnTo>
                    <a:pt x="5352796" y="12700"/>
                  </a:lnTo>
                  <a:lnTo>
                    <a:pt x="5352796" y="0"/>
                  </a:lnTo>
                  <a:cubicBezTo>
                    <a:pt x="5440553" y="0"/>
                    <a:pt x="5511800" y="71247"/>
                    <a:pt x="5511800" y="159004"/>
                  </a:cubicBezTo>
                  <a:lnTo>
                    <a:pt x="5499100" y="159004"/>
                  </a:lnTo>
                  <a:lnTo>
                    <a:pt x="5511800" y="159004"/>
                  </a:lnTo>
                  <a:lnTo>
                    <a:pt x="5511800" y="5444236"/>
                  </a:lnTo>
                  <a:lnTo>
                    <a:pt x="5499100" y="5444236"/>
                  </a:lnTo>
                  <a:lnTo>
                    <a:pt x="5511800" y="5444236"/>
                  </a:lnTo>
                  <a:cubicBezTo>
                    <a:pt x="5511800" y="5532120"/>
                    <a:pt x="5440553" y="5603240"/>
                    <a:pt x="5352796" y="5603240"/>
                  </a:cubicBezTo>
                  <a:lnTo>
                    <a:pt x="5352796" y="5590540"/>
                  </a:lnTo>
                  <a:lnTo>
                    <a:pt x="5352796" y="5603240"/>
                  </a:lnTo>
                  <a:lnTo>
                    <a:pt x="159004" y="5603240"/>
                  </a:lnTo>
                  <a:lnTo>
                    <a:pt x="159004" y="5590540"/>
                  </a:lnTo>
                  <a:lnTo>
                    <a:pt x="159004" y="5603240"/>
                  </a:lnTo>
                  <a:cubicBezTo>
                    <a:pt x="71247" y="5603240"/>
                    <a:pt x="0" y="5531993"/>
                    <a:pt x="0" y="544423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5444236"/>
                  </a:lnTo>
                  <a:lnTo>
                    <a:pt x="12700" y="5444236"/>
                  </a:lnTo>
                  <a:lnTo>
                    <a:pt x="25400" y="5444236"/>
                  </a:lnTo>
                  <a:cubicBezTo>
                    <a:pt x="25400" y="5518023"/>
                    <a:pt x="85217" y="5577840"/>
                    <a:pt x="159004" y="5577840"/>
                  </a:cubicBezTo>
                  <a:lnTo>
                    <a:pt x="5352796" y="5577840"/>
                  </a:lnTo>
                  <a:cubicBezTo>
                    <a:pt x="5426583" y="5577840"/>
                    <a:pt x="5486400" y="5518023"/>
                    <a:pt x="5486400" y="5444236"/>
                  </a:cubicBezTo>
                  <a:lnTo>
                    <a:pt x="5486400" y="159004"/>
                  </a:lnTo>
                  <a:cubicBezTo>
                    <a:pt x="5486400" y="85217"/>
                    <a:pt x="5426583" y="25400"/>
                    <a:pt x="5352796" y="25400"/>
                  </a:cubicBezTo>
                  <a:lnTo>
                    <a:pt x="159004" y="25400"/>
                  </a:lnTo>
                  <a:lnTo>
                    <a:pt x="159004" y="12700"/>
                  </a:lnTo>
                  <a:lnTo>
                    <a:pt x="159004" y="25400"/>
                  </a:lnTo>
                  <a:cubicBezTo>
                    <a:pt x="85217" y="25400"/>
                    <a:pt x="25400" y="85217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87" name="Group 87"/>
          <p:cNvGrpSpPr/>
          <p:nvPr/>
        </p:nvGrpSpPr>
        <p:grpSpPr>
          <a:xfrm>
            <a:off x="5339715" y="3350895"/>
            <a:ext cx="67056" cy="4202430"/>
            <a:chOff x="0" y="0"/>
            <a:chExt cx="89408" cy="5603240"/>
          </a:xfrm>
        </p:grpSpPr>
        <p:sp>
          <p:nvSpPr>
            <p:cNvPr id="88" name="Freeform 88"/>
            <p:cNvSpPr/>
            <p:nvPr/>
          </p:nvSpPr>
          <p:spPr>
            <a:xfrm>
              <a:off x="12700" y="12700"/>
              <a:ext cx="64008" cy="5577840"/>
            </a:xfrm>
            <a:custGeom>
              <a:avLst/>
              <a:gdLst/>
              <a:ahLst/>
              <a:cxnLst/>
              <a:rect l="l" t="t" r="r" b="b"/>
              <a:pathLst>
                <a:path w="64008" h="5577840">
                  <a:moveTo>
                    <a:pt x="0" y="0"/>
                  </a:moveTo>
                  <a:lnTo>
                    <a:pt x="64008" y="0"/>
                  </a:lnTo>
                  <a:lnTo>
                    <a:pt x="64008" y="5577840"/>
                  </a:lnTo>
                  <a:lnTo>
                    <a:pt x="0" y="557784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89" name="Freeform 89"/>
            <p:cNvSpPr/>
            <p:nvPr/>
          </p:nvSpPr>
          <p:spPr>
            <a:xfrm>
              <a:off x="0" y="0"/>
              <a:ext cx="89408" cy="5603240"/>
            </a:xfrm>
            <a:custGeom>
              <a:avLst/>
              <a:gdLst/>
              <a:ahLst/>
              <a:cxnLst/>
              <a:rect l="l" t="t" r="r" b="b"/>
              <a:pathLst>
                <a:path w="89408" h="560324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5590540"/>
                  </a:lnTo>
                  <a:cubicBezTo>
                    <a:pt x="89408" y="5597525"/>
                    <a:pt x="83693" y="5603240"/>
                    <a:pt x="76708" y="5603240"/>
                  </a:cubicBezTo>
                  <a:lnTo>
                    <a:pt x="12700" y="5603240"/>
                  </a:lnTo>
                  <a:cubicBezTo>
                    <a:pt x="5715" y="5603240"/>
                    <a:pt x="0" y="5597525"/>
                    <a:pt x="0" y="55905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590540"/>
                  </a:lnTo>
                  <a:lnTo>
                    <a:pt x="12700" y="5590540"/>
                  </a:lnTo>
                  <a:lnTo>
                    <a:pt x="12700" y="5577840"/>
                  </a:lnTo>
                  <a:lnTo>
                    <a:pt x="76708" y="5577840"/>
                  </a:lnTo>
                  <a:lnTo>
                    <a:pt x="76708" y="5590540"/>
                  </a:lnTo>
                  <a:lnTo>
                    <a:pt x="64008" y="559054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90" name="Group 90"/>
          <p:cNvGrpSpPr/>
          <p:nvPr/>
        </p:nvGrpSpPr>
        <p:grpSpPr>
          <a:xfrm>
            <a:off x="5584698" y="3650742"/>
            <a:ext cx="653796" cy="653796"/>
            <a:chOff x="0" y="0"/>
            <a:chExt cx="871728" cy="871728"/>
          </a:xfrm>
        </p:grpSpPr>
        <p:sp>
          <p:nvSpPr>
            <p:cNvPr id="91" name="Freeform 91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2A400"/>
            </a:solidFill>
          </p:spPr>
        </p:sp>
      </p:grpSp>
      <p:sp>
        <p:nvSpPr>
          <p:cNvPr id="93" name="Freeform 93" descr="preencoded.png"/>
          <p:cNvSpPr/>
          <p:nvPr/>
        </p:nvSpPr>
        <p:spPr>
          <a:xfrm>
            <a:off x="5719572" y="378561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4" name="Group 94"/>
          <p:cNvGrpSpPr/>
          <p:nvPr/>
        </p:nvGrpSpPr>
        <p:grpSpPr>
          <a:xfrm>
            <a:off x="6515100" y="3634740"/>
            <a:ext cx="2606040" cy="770022"/>
            <a:chOff x="0" y="0"/>
            <a:chExt cx="3474720" cy="1026697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3474720" cy="1026697"/>
            </a:xfrm>
            <a:custGeom>
              <a:avLst/>
              <a:gdLst/>
              <a:ahLst/>
              <a:cxnLst/>
              <a:rect l="l" t="t" r="r" b="b"/>
              <a:pathLst>
                <a:path w="3474720" h="1026697">
                  <a:moveTo>
                    <a:pt x="0" y="0"/>
                  </a:moveTo>
                  <a:lnTo>
                    <a:pt x="3474720" y="0"/>
                  </a:lnTo>
                  <a:lnTo>
                    <a:pt x="3474720" y="1026697"/>
                  </a:lnTo>
                  <a:lnTo>
                    <a:pt x="0" y="102669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663" b="3774"/>
              </a:stretch>
            </a:blipFill>
          </p:spPr>
        </p:sp>
        <p:sp>
          <p:nvSpPr>
            <p:cNvPr id="96" name="TextBox 96"/>
            <p:cNvSpPr txBox="1"/>
            <p:nvPr/>
          </p:nvSpPr>
          <p:spPr>
            <a:xfrm>
              <a:off x="0" y="0"/>
              <a:ext cx="3474720" cy="10266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2729"/>
                </a:lnSpc>
                <a:spcBef>
                  <a:spcPct val="0"/>
                </a:spcBef>
              </a:pPr>
              <a:r>
                <a:rPr lang="en-US" sz="2274" b="1" u="none" strike="noStrike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Stojant po 10 ar 12 klasių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754380" y="8810625"/>
            <a:ext cx="4389120" cy="342900"/>
            <a:chOff x="0" y="0"/>
            <a:chExt cx="5852160" cy="457200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5852160" cy="457200"/>
            </a:xfrm>
            <a:custGeom>
              <a:avLst/>
              <a:gdLst/>
              <a:ahLst/>
              <a:cxnLst/>
              <a:rect l="l" t="t" r="r" b="b"/>
              <a:pathLst>
                <a:path w="5852160" h="457200">
                  <a:moveTo>
                    <a:pt x="0" y="0"/>
                  </a:moveTo>
                  <a:lnTo>
                    <a:pt x="5852160" y="0"/>
                  </a:lnTo>
                  <a:lnTo>
                    <a:pt x="5852160" y="457200"/>
                  </a:lnTo>
                  <a:lnTo>
                    <a:pt x="0" y="4572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9408" b="-199408"/>
              </a:stretch>
            </a:blipFill>
          </p:spPr>
        </p:sp>
        <p:sp>
          <p:nvSpPr>
            <p:cNvPr id="99" name="TextBox 99"/>
            <p:cNvSpPr txBox="1"/>
            <p:nvPr/>
          </p:nvSpPr>
          <p:spPr>
            <a:xfrm>
              <a:off x="0" y="0"/>
              <a:ext cx="5852160" cy="457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80"/>
                </a:lnSpc>
              </a:pPr>
              <a:r>
                <a:rPr lang="en-US" sz="1650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VSRC priėmimo tvarka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6596360" y="9532620"/>
            <a:ext cx="1028700" cy="274320"/>
            <a:chOff x="0" y="0"/>
            <a:chExt cx="1371600" cy="365760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371600" cy="365760"/>
            </a:xfrm>
            <a:custGeom>
              <a:avLst/>
              <a:gdLst/>
              <a:ahLst/>
              <a:cxnLst/>
              <a:rect l="l" t="t" r="r" b="b"/>
              <a:pathLst>
                <a:path w="1371600" h="365760">
                  <a:moveTo>
                    <a:pt x="0" y="0"/>
                  </a:moveTo>
                  <a:lnTo>
                    <a:pt x="1371600" y="0"/>
                  </a:lnTo>
                  <a:lnTo>
                    <a:pt x="1371600" y="365760"/>
                  </a:lnTo>
                  <a:lnTo>
                    <a:pt x="0" y="365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068" b="-23068"/>
              </a:stretch>
            </a:blipFill>
          </p:spPr>
        </p:sp>
        <p:sp>
          <p:nvSpPr>
            <p:cNvPr id="102" name="TextBox 102"/>
            <p:cNvSpPr txBox="1"/>
            <p:nvPr/>
          </p:nvSpPr>
          <p:spPr>
            <a:xfrm>
              <a:off x="0" y="0"/>
              <a:ext cx="1371600" cy="365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39"/>
                </a:lnSpc>
              </a:pPr>
              <a:r>
                <a:rPr lang="en-US" sz="1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2026</a:t>
              </a:r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1645920" y="4856679"/>
            <a:ext cx="3199731" cy="192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75"/>
              </a:lnSpc>
              <a:spcBef>
                <a:spcPct val="0"/>
              </a:spcBef>
            </a:pPr>
            <a:r>
              <a:rPr lang="en-US" sz="1839" u="none" strike="noStrike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Mokymosi pasiekimų pažyma</a:t>
            </a:r>
          </a:p>
          <a:p>
            <a:pPr marL="0" lvl="0" indent="0" algn="l">
              <a:lnSpc>
                <a:spcPts val="2575"/>
              </a:lnSpc>
              <a:spcBef>
                <a:spcPct val="0"/>
              </a:spcBef>
            </a:pPr>
            <a:r>
              <a:rPr lang="en-US" sz="1839" u="none" strike="noStrike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Vaiko sveikatos pažymėjimas, forma Nr. 027-1/a</a:t>
            </a:r>
          </a:p>
          <a:p>
            <a:pPr marL="0" lvl="0" indent="0" algn="l">
              <a:lnSpc>
                <a:spcPts val="2575"/>
              </a:lnSpc>
              <a:spcBef>
                <a:spcPct val="0"/>
              </a:spcBef>
            </a:pPr>
            <a:r>
              <a:rPr lang="en-US" sz="1839" u="none" strike="noStrike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2 nuotraukos dokumentams</a:t>
            </a:r>
          </a:p>
          <a:p>
            <a:pPr marL="0" lvl="0" indent="0" algn="l">
              <a:lnSpc>
                <a:spcPts val="2575"/>
              </a:lnSpc>
              <a:spcBef>
                <a:spcPct val="0"/>
              </a:spcBef>
            </a:pPr>
            <a:r>
              <a:rPr lang="en-US" sz="1839" u="none" strike="noStrike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Nepilnametis atvyksta su vienu iš tėvų ar globėju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6103620" y="4856679"/>
            <a:ext cx="3164514" cy="160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75"/>
              </a:lnSpc>
            </a:pPr>
            <a:r>
              <a:rPr lang="en-US" sz="18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Asmens tapatybę patvirtinantis dokumentas</a:t>
            </a:r>
          </a:p>
          <a:p>
            <a:pPr algn="l">
              <a:lnSpc>
                <a:spcPts val="2575"/>
              </a:lnSpc>
            </a:pPr>
            <a:r>
              <a:rPr lang="en-US" sz="18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Išsilavinimo dokumentas</a:t>
            </a:r>
          </a:p>
          <a:p>
            <a:pPr algn="l">
              <a:lnSpc>
                <a:spcPts val="2575"/>
              </a:lnSpc>
            </a:pPr>
            <a:r>
              <a:rPr lang="en-US" sz="18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Sveikatos pažymos</a:t>
            </a:r>
          </a:p>
          <a:p>
            <a:pPr algn="l">
              <a:lnSpc>
                <a:spcPts val="2575"/>
              </a:lnSpc>
            </a:pPr>
            <a:r>
              <a:rPr lang="en-US" sz="18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• 2 nuotraukos dokumentams</a:t>
            </a:r>
          </a:p>
        </p:txBody>
      </p:sp>
      <p:grpSp>
        <p:nvGrpSpPr>
          <p:cNvPr id="105" name="Group 105"/>
          <p:cNvGrpSpPr/>
          <p:nvPr/>
        </p:nvGrpSpPr>
        <p:grpSpPr>
          <a:xfrm>
            <a:off x="501497" y="9871329"/>
            <a:ext cx="4291382" cy="332475"/>
            <a:chOff x="0" y="0"/>
            <a:chExt cx="5721843" cy="443301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5721842" cy="443297"/>
            </a:xfrm>
            <a:custGeom>
              <a:avLst/>
              <a:gdLst/>
              <a:ahLst/>
              <a:cxnLst/>
              <a:rect l="l" t="t" r="r" b="b"/>
              <a:pathLst>
                <a:path w="5721842" h="443297">
                  <a:moveTo>
                    <a:pt x="0" y="0"/>
                  </a:moveTo>
                  <a:lnTo>
                    <a:pt x="5721842" y="0"/>
                  </a:lnTo>
                  <a:lnTo>
                    <a:pt x="5721842" y="443297"/>
                  </a:lnTo>
                  <a:lnTo>
                    <a:pt x="0" y="44329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9613" r="26430" b="-130444"/>
              </a:stretch>
            </a:blipFill>
          </p:spPr>
        </p:sp>
        <p:sp>
          <p:nvSpPr>
            <p:cNvPr id="107" name="TextBox 107"/>
            <p:cNvSpPr txBox="1"/>
            <p:nvPr/>
          </p:nvSpPr>
          <p:spPr>
            <a:xfrm>
              <a:off x="0" y="0"/>
              <a:ext cx="5721843" cy="4433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32"/>
                </a:lnSpc>
              </a:pPr>
              <a:r>
                <a:rPr lang="en-US" sz="1776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VSRC • stojantiesiems</a:t>
              </a:r>
            </a:p>
          </p:txBody>
        </p:sp>
      </p:grpSp>
      <p:sp>
        <p:nvSpPr>
          <p:cNvPr id="108" name="TextBox 108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" y="-9525"/>
            <a:ext cx="18306593" cy="10306050"/>
            <a:chOff x="0" y="0"/>
            <a:chExt cx="24408790" cy="13741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3364" cy="13716000"/>
            </a:xfrm>
            <a:custGeom>
              <a:avLst/>
              <a:gdLst/>
              <a:ahLst/>
              <a:cxnLst/>
              <a:rect l="l" t="t" r="r" b="b"/>
              <a:pathLst>
                <a:path w="24383364" h="13716000">
                  <a:moveTo>
                    <a:pt x="0" y="0"/>
                  </a:moveTo>
                  <a:lnTo>
                    <a:pt x="24383364" y="0"/>
                  </a:lnTo>
                  <a:lnTo>
                    <a:pt x="243833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2E2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08764" cy="13741400"/>
            </a:xfrm>
            <a:custGeom>
              <a:avLst/>
              <a:gdLst/>
              <a:ahLst/>
              <a:cxnLst/>
              <a:rect l="l" t="t" r="r" b="b"/>
              <a:pathLst>
                <a:path w="24408764" h="13741400">
                  <a:moveTo>
                    <a:pt x="12700" y="0"/>
                  </a:moveTo>
                  <a:lnTo>
                    <a:pt x="24396064" y="0"/>
                  </a:lnTo>
                  <a:cubicBezTo>
                    <a:pt x="24403050" y="0"/>
                    <a:pt x="24408764" y="5715"/>
                    <a:pt x="24408764" y="12700"/>
                  </a:cubicBezTo>
                  <a:lnTo>
                    <a:pt x="24408764" y="13728700"/>
                  </a:lnTo>
                  <a:cubicBezTo>
                    <a:pt x="24408764" y="13735686"/>
                    <a:pt x="24403050" y="13741400"/>
                    <a:pt x="24396064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24396064" y="13716000"/>
                  </a:lnTo>
                  <a:lnTo>
                    <a:pt x="24396064" y="13728700"/>
                  </a:lnTo>
                  <a:lnTo>
                    <a:pt x="24383364" y="13728700"/>
                  </a:lnTo>
                  <a:lnTo>
                    <a:pt x="24383364" y="12700"/>
                  </a:lnTo>
                  <a:lnTo>
                    <a:pt x="24396064" y="12700"/>
                  </a:lnTo>
                  <a:lnTo>
                    <a:pt x="2439606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E2E2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580495" y="-9525"/>
            <a:ext cx="6739890" cy="10306050"/>
            <a:chOff x="0" y="0"/>
            <a:chExt cx="8986520" cy="1374140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8961120" cy="13716000"/>
            </a:xfrm>
            <a:custGeom>
              <a:avLst/>
              <a:gdLst/>
              <a:ahLst/>
              <a:cxnLst/>
              <a:rect l="l" t="t" r="r" b="b"/>
              <a:pathLst>
                <a:path w="8961120" h="13716000">
                  <a:moveTo>
                    <a:pt x="0" y="0"/>
                  </a:moveTo>
                  <a:lnTo>
                    <a:pt x="8961120" y="0"/>
                  </a:lnTo>
                  <a:lnTo>
                    <a:pt x="896112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8986520" cy="13741400"/>
            </a:xfrm>
            <a:custGeom>
              <a:avLst/>
              <a:gdLst/>
              <a:ahLst/>
              <a:cxnLst/>
              <a:rect l="l" t="t" r="r" b="b"/>
              <a:pathLst>
                <a:path w="8986520" h="13741400">
                  <a:moveTo>
                    <a:pt x="12700" y="0"/>
                  </a:moveTo>
                  <a:lnTo>
                    <a:pt x="8973820" y="0"/>
                  </a:lnTo>
                  <a:cubicBezTo>
                    <a:pt x="8980805" y="0"/>
                    <a:pt x="8986520" y="5715"/>
                    <a:pt x="8986520" y="12700"/>
                  </a:cubicBezTo>
                  <a:lnTo>
                    <a:pt x="8986520" y="13728700"/>
                  </a:lnTo>
                  <a:cubicBezTo>
                    <a:pt x="8986520" y="13735686"/>
                    <a:pt x="8980805" y="13741400"/>
                    <a:pt x="8973820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8973820" y="13716000"/>
                  </a:lnTo>
                  <a:lnTo>
                    <a:pt x="8973820" y="13728700"/>
                  </a:lnTo>
                  <a:lnTo>
                    <a:pt x="8961120" y="13728700"/>
                  </a:lnTo>
                  <a:lnTo>
                    <a:pt x="8961120" y="12700"/>
                  </a:lnTo>
                  <a:lnTo>
                    <a:pt x="8973820" y="12700"/>
                  </a:lnTo>
                  <a:lnTo>
                    <a:pt x="89738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346055" y="-283845"/>
            <a:ext cx="1870710" cy="10991850"/>
            <a:chOff x="0" y="0"/>
            <a:chExt cx="2494280" cy="14655800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2468880" cy="14630400"/>
            </a:xfrm>
            <a:custGeom>
              <a:avLst/>
              <a:gdLst/>
              <a:ahLst/>
              <a:cxnLst/>
              <a:rect l="l" t="t" r="r" b="b"/>
              <a:pathLst>
                <a:path w="2468880" h="14630400">
                  <a:moveTo>
                    <a:pt x="0" y="14630400"/>
                  </a:moveTo>
                  <a:lnTo>
                    <a:pt x="617220" y="0"/>
                  </a:lnTo>
                  <a:lnTo>
                    <a:pt x="2468880" y="0"/>
                  </a:lnTo>
                  <a:lnTo>
                    <a:pt x="1851660" y="14630400"/>
                  </a:lnTo>
                  <a:close/>
                </a:path>
              </a:pathLst>
            </a:custGeom>
            <a:solidFill>
              <a:srgbClr val="5B5424">
                <a:alpha val="90196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738360" y="0"/>
            <a:ext cx="8572500" cy="10287000"/>
            <a:chOff x="0" y="0"/>
            <a:chExt cx="11430000" cy="13716000"/>
          </a:xfrm>
        </p:grpSpPr>
        <p:sp>
          <p:nvSpPr>
            <p:cNvPr id="11" name="Freeform 11" descr="/mnt/data/focused_architect_at_modern_desk_workspace.png"/>
            <p:cNvSpPr/>
            <p:nvPr/>
          </p:nvSpPr>
          <p:spPr>
            <a:xfrm>
              <a:off x="0" y="0"/>
              <a:ext cx="11430000" cy="13716000"/>
            </a:xfrm>
            <a:custGeom>
              <a:avLst/>
              <a:gdLst/>
              <a:ahLst/>
              <a:cxnLst/>
              <a:rect l="l" t="t" r="r" b="b"/>
              <a:pathLst>
                <a:path w="11430000" h="13716000">
                  <a:moveTo>
                    <a:pt x="0" y="0"/>
                  </a:moveTo>
                  <a:lnTo>
                    <a:pt x="11430000" y="0"/>
                  </a:lnTo>
                  <a:lnTo>
                    <a:pt x="11430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8000"/>
              </a:blip>
              <a:stretch>
                <a:fillRect l="-30000" r="-30000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01955" y="9838563"/>
            <a:ext cx="16889730" cy="32766"/>
            <a:chOff x="0" y="0"/>
            <a:chExt cx="22519640" cy="43688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2494239" cy="18288"/>
            </a:xfrm>
            <a:custGeom>
              <a:avLst/>
              <a:gdLst/>
              <a:ahLst/>
              <a:cxnLst/>
              <a:rect l="l" t="t" r="r" b="b"/>
              <a:pathLst>
                <a:path w="22494239" h="18288">
                  <a:moveTo>
                    <a:pt x="0" y="0"/>
                  </a:moveTo>
                  <a:lnTo>
                    <a:pt x="22494239" y="0"/>
                  </a:lnTo>
                  <a:lnTo>
                    <a:pt x="22494239" y="18288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E2A400">
                <a:alpha val="48627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586835" y="429387"/>
            <a:ext cx="67056" cy="67056"/>
            <a:chOff x="0" y="0"/>
            <a:chExt cx="89408" cy="89408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820007" y="429387"/>
            <a:ext cx="67056" cy="67056"/>
            <a:chOff x="0" y="0"/>
            <a:chExt cx="89408" cy="89408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053179" y="429387"/>
            <a:ext cx="67056" cy="67056"/>
            <a:chOff x="0" y="0"/>
            <a:chExt cx="89408" cy="89408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286351" y="429387"/>
            <a:ext cx="67056" cy="67056"/>
            <a:chOff x="0" y="0"/>
            <a:chExt cx="89408" cy="89408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519523" y="429387"/>
            <a:ext cx="67056" cy="67056"/>
            <a:chOff x="0" y="0"/>
            <a:chExt cx="89408" cy="89408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586835" y="662559"/>
            <a:ext cx="67056" cy="67056"/>
            <a:chOff x="0" y="0"/>
            <a:chExt cx="89408" cy="89408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6820007" y="662559"/>
            <a:ext cx="67056" cy="67056"/>
            <a:chOff x="0" y="0"/>
            <a:chExt cx="89408" cy="89408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053179" y="662559"/>
            <a:ext cx="67056" cy="67056"/>
            <a:chOff x="0" y="0"/>
            <a:chExt cx="89408" cy="89408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286351" y="662559"/>
            <a:ext cx="67056" cy="67056"/>
            <a:chOff x="0" y="0"/>
            <a:chExt cx="89408" cy="89408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7519523" y="662559"/>
            <a:ext cx="67056" cy="67056"/>
            <a:chOff x="0" y="0"/>
            <a:chExt cx="89408" cy="89408"/>
          </a:xfrm>
        </p:grpSpPr>
        <p:sp>
          <p:nvSpPr>
            <p:cNvPr id="33" name="Freeform 3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6586835" y="895731"/>
            <a:ext cx="67056" cy="67056"/>
            <a:chOff x="0" y="0"/>
            <a:chExt cx="89408" cy="89408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820007" y="895731"/>
            <a:ext cx="67056" cy="67056"/>
            <a:chOff x="0" y="0"/>
            <a:chExt cx="89408" cy="89408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053179" y="895731"/>
            <a:ext cx="67056" cy="67056"/>
            <a:chOff x="0" y="0"/>
            <a:chExt cx="89408" cy="89408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286351" y="895731"/>
            <a:ext cx="67056" cy="67056"/>
            <a:chOff x="0" y="0"/>
            <a:chExt cx="89408" cy="89408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7519523" y="895731"/>
            <a:ext cx="67056" cy="67056"/>
            <a:chOff x="0" y="0"/>
            <a:chExt cx="89408" cy="89408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6586835" y="1128903"/>
            <a:ext cx="67056" cy="67056"/>
            <a:chOff x="0" y="0"/>
            <a:chExt cx="89408" cy="89408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6820007" y="1128903"/>
            <a:ext cx="67056" cy="67056"/>
            <a:chOff x="0" y="0"/>
            <a:chExt cx="89408" cy="89408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053179" y="1128903"/>
            <a:ext cx="67056" cy="67056"/>
            <a:chOff x="0" y="0"/>
            <a:chExt cx="89408" cy="89408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7286351" y="1128903"/>
            <a:ext cx="67056" cy="67056"/>
            <a:chOff x="0" y="0"/>
            <a:chExt cx="89408" cy="89408"/>
          </a:xfrm>
        </p:grpSpPr>
        <p:sp>
          <p:nvSpPr>
            <p:cNvPr id="51" name="Freeform 5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519523" y="1128903"/>
            <a:ext cx="67056" cy="67056"/>
            <a:chOff x="0" y="0"/>
            <a:chExt cx="89408" cy="89408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586835" y="1362075"/>
            <a:ext cx="67056" cy="67056"/>
            <a:chOff x="0" y="0"/>
            <a:chExt cx="89408" cy="89408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6820007" y="1362075"/>
            <a:ext cx="67056" cy="67056"/>
            <a:chOff x="0" y="0"/>
            <a:chExt cx="89408" cy="89408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7053179" y="1362075"/>
            <a:ext cx="67056" cy="67056"/>
            <a:chOff x="0" y="0"/>
            <a:chExt cx="89408" cy="89408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17286351" y="1362075"/>
            <a:ext cx="67056" cy="67056"/>
            <a:chOff x="0" y="0"/>
            <a:chExt cx="89408" cy="89408"/>
          </a:xfrm>
        </p:grpSpPr>
        <p:sp>
          <p:nvSpPr>
            <p:cNvPr id="61" name="Freeform 6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17519523" y="1362075"/>
            <a:ext cx="67056" cy="67056"/>
            <a:chOff x="0" y="0"/>
            <a:chExt cx="89408" cy="89408"/>
          </a:xfrm>
        </p:grpSpPr>
        <p:sp>
          <p:nvSpPr>
            <p:cNvPr id="63" name="Freeform 6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4" name="Group 64"/>
          <p:cNvGrpSpPr/>
          <p:nvPr/>
        </p:nvGrpSpPr>
        <p:grpSpPr>
          <a:xfrm>
            <a:off x="731884" y="1672971"/>
            <a:ext cx="8778240" cy="301752"/>
            <a:chOff x="0" y="0"/>
            <a:chExt cx="11704320" cy="402336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1704320" cy="402336"/>
            </a:xfrm>
            <a:custGeom>
              <a:avLst/>
              <a:gdLst/>
              <a:ahLst/>
              <a:cxnLst/>
              <a:rect l="l" t="t" r="r" b="b"/>
              <a:pathLst>
                <a:path w="11704320" h="402336">
                  <a:moveTo>
                    <a:pt x="0" y="0"/>
                  </a:moveTo>
                  <a:lnTo>
                    <a:pt x="11704320" y="0"/>
                  </a:lnTo>
                  <a:lnTo>
                    <a:pt x="11704320" y="402336"/>
                  </a:lnTo>
                  <a:lnTo>
                    <a:pt x="0" y="40233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16837" b="-516837"/>
              </a:stretch>
            </a:blipFill>
          </p:spPr>
        </p:sp>
        <p:sp>
          <p:nvSpPr>
            <p:cNvPr id="66" name="TextBox 66"/>
            <p:cNvSpPr txBox="1"/>
            <p:nvPr/>
          </p:nvSpPr>
          <p:spPr>
            <a:xfrm>
              <a:off x="0" y="-9525"/>
              <a:ext cx="11704320" cy="41186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"/>
                </a:lnSpc>
              </a:pPr>
              <a:r>
                <a:rPr lang="en-US" sz="1350" b="1">
                  <a:solidFill>
                    <a:srgbClr val="E2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KONTAKTAI STOJANTIESIEMS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754380" y="1961388"/>
            <a:ext cx="8778240" cy="793663"/>
            <a:chOff x="0" y="0"/>
            <a:chExt cx="11704320" cy="105821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1704320" cy="1058218"/>
            </a:xfrm>
            <a:custGeom>
              <a:avLst/>
              <a:gdLst/>
              <a:ahLst/>
              <a:cxnLst/>
              <a:rect l="l" t="t" r="r" b="b"/>
              <a:pathLst>
                <a:path w="11704320" h="1058218">
                  <a:moveTo>
                    <a:pt x="0" y="0"/>
                  </a:moveTo>
                  <a:lnTo>
                    <a:pt x="11704320" y="0"/>
                  </a:lnTo>
                  <a:lnTo>
                    <a:pt x="11704320" y="1058218"/>
                  </a:lnTo>
                  <a:lnTo>
                    <a:pt x="0" y="105821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7987" b="-163037"/>
              </a:stretch>
            </a:blipFill>
          </p:spPr>
        </p:sp>
        <p:sp>
          <p:nvSpPr>
            <p:cNvPr id="69" name="TextBox 69"/>
            <p:cNvSpPr txBox="1"/>
            <p:nvPr/>
          </p:nvSpPr>
          <p:spPr>
            <a:xfrm>
              <a:off x="0" y="0"/>
              <a:ext cx="11704320" cy="10582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Kur kreiptis?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754380" y="2784348"/>
            <a:ext cx="8778240" cy="754380"/>
            <a:chOff x="0" y="0"/>
            <a:chExt cx="11704320" cy="100584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1704320" cy="1005840"/>
            </a:xfrm>
            <a:custGeom>
              <a:avLst/>
              <a:gdLst/>
              <a:ahLst/>
              <a:cxnLst/>
              <a:rect l="l" t="t" r="r" b="b"/>
              <a:pathLst>
                <a:path w="11704320" h="1005840">
                  <a:moveTo>
                    <a:pt x="0" y="0"/>
                  </a:moveTo>
                  <a:lnTo>
                    <a:pt x="11704320" y="0"/>
                  </a:lnTo>
                  <a:lnTo>
                    <a:pt x="11704320" y="1005840"/>
                  </a:lnTo>
                  <a:lnTo>
                    <a:pt x="0" y="10058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6734" b="-176734"/>
              </a:stretch>
            </a:blipFill>
          </p:spPr>
        </p:sp>
        <p:sp>
          <p:nvSpPr>
            <p:cNvPr id="72" name="TextBox 72"/>
            <p:cNvSpPr txBox="1"/>
            <p:nvPr/>
          </p:nvSpPr>
          <p:spPr>
            <a:xfrm>
              <a:off x="0" y="0"/>
              <a:ext cx="11704320" cy="10058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40"/>
                </a:lnSpc>
              </a:pPr>
              <a:r>
                <a:rPr lang="en-US" sz="1950">
                  <a:solidFill>
                    <a:srgbClr val="F3E7C8"/>
                  </a:solidFill>
                  <a:latin typeface="Aptos"/>
                  <a:ea typeface="Aptos"/>
                  <a:cs typeface="Aptos"/>
                  <a:sym typeface="Aptos"/>
                </a:rPr>
                <a:t>Priėmimo klausimais geriausia kreiptis VSRC stojantiesiems skirtais kontaktais.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019175" y="3488055"/>
            <a:ext cx="3790950" cy="2068889"/>
            <a:chOff x="0" y="0"/>
            <a:chExt cx="5054600" cy="2758519"/>
          </a:xfrm>
        </p:grpSpPr>
        <p:sp>
          <p:nvSpPr>
            <p:cNvPr id="74" name="Freeform 74"/>
            <p:cNvSpPr/>
            <p:nvPr/>
          </p:nvSpPr>
          <p:spPr>
            <a:xfrm>
              <a:off x="12700" y="15157"/>
              <a:ext cx="5029200" cy="2728205"/>
            </a:xfrm>
            <a:custGeom>
              <a:avLst/>
              <a:gdLst/>
              <a:ahLst/>
              <a:cxnLst/>
              <a:rect l="l" t="t" r="r" b="b"/>
              <a:pathLst>
                <a:path w="5029200" h="2728205">
                  <a:moveTo>
                    <a:pt x="0" y="174605"/>
                  </a:moveTo>
                  <a:cubicBezTo>
                    <a:pt x="0" y="78208"/>
                    <a:pt x="65913" y="0"/>
                    <a:pt x="147193" y="0"/>
                  </a:cubicBezTo>
                  <a:lnTo>
                    <a:pt x="4882007" y="0"/>
                  </a:lnTo>
                  <a:cubicBezTo>
                    <a:pt x="4963287" y="0"/>
                    <a:pt x="5029200" y="78208"/>
                    <a:pt x="5029200" y="174605"/>
                  </a:cubicBezTo>
                  <a:lnTo>
                    <a:pt x="5029200" y="2553600"/>
                  </a:lnTo>
                  <a:cubicBezTo>
                    <a:pt x="5029200" y="2649996"/>
                    <a:pt x="4963287" y="2728205"/>
                    <a:pt x="4882007" y="2728205"/>
                  </a:cubicBezTo>
                  <a:lnTo>
                    <a:pt x="147193" y="2728205"/>
                  </a:lnTo>
                  <a:cubicBezTo>
                    <a:pt x="65913" y="2728205"/>
                    <a:pt x="0" y="2649996"/>
                    <a:pt x="0" y="2553600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75" name="Freeform 75"/>
            <p:cNvSpPr/>
            <p:nvPr/>
          </p:nvSpPr>
          <p:spPr>
            <a:xfrm>
              <a:off x="0" y="0"/>
              <a:ext cx="5054600" cy="2758519"/>
            </a:xfrm>
            <a:custGeom>
              <a:avLst/>
              <a:gdLst/>
              <a:ahLst/>
              <a:cxnLst/>
              <a:rect l="l" t="t" r="r" b="b"/>
              <a:pathLst>
                <a:path w="5054600" h="2758519">
                  <a:moveTo>
                    <a:pt x="0" y="189762"/>
                  </a:moveTo>
                  <a:cubicBezTo>
                    <a:pt x="0" y="84877"/>
                    <a:pt x="71628" y="0"/>
                    <a:pt x="159893" y="0"/>
                  </a:cubicBezTo>
                  <a:lnTo>
                    <a:pt x="4894707" y="0"/>
                  </a:lnTo>
                  <a:lnTo>
                    <a:pt x="4894707" y="15157"/>
                  </a:lnTo>
                  <a:lnTo>
                    <a:pt x="4894707" y="0"/>
                  </a:lnTo>
                  <a:cubicBezTo>
                    <a:pt x="4982972" y="0"/>
                    <a:pt x="5054600" y="84877"/>
                    <a:pt x="5054600" y="189762"/>
                  </a:cubicBezTo>
                  <a:lnTo>
                    <a:pt x="5041900" y="189762"/>
                  </a:lnTo>
                  <a:lnTo>
                    <a:pt x="5054600" y="189762"/>
                  </a:lnTo>
                  <a:lnTo>
                    <a:pt x="5054600" y="2568757"/>
                  </a:lnTo>
                  <a:lnTo>
                    <a:pt x="5041900" y="2568757"/>
                  </a:lnTo>
                  <a:lnTo>
                    <a:pt x="5054600" y="2568757"/>
                  </a:lnTo>
                  <a:cubicBezTo>
                    <a:pt x="5054600" y="2673641"/>
                    <a:pt x="4982972" y="2758519"/>
                    <a:pt x="4894707" y="2758519"/>
                  </a:cubicBezTo>
                  <a:lnTo>
                    <a:pt x="4894707" y="2743362"/>
                  </a:lnTo>
                  <a:lnTo>
                    <a:pt x="4894707" y="2758519"/>
                  </a:lnTo>
                  <a:lnTo>
                    <a:pt x="159893" y="2758519"/>
                  </a:lnTo>
                  <a:lnTo>
                    <a:pt x="159893" y="2743362"/>
                  </a:lnTo>
                  <a:lnTo>
                    <a:pt x="159893" y="2758519"/>
                  </a:lnTo>
                  <a:cubicBezTo>
                    <a:pt x="71628" y="2758519"/>
                    <a:pt x="0" y="2673641"/>
                    <a:pt x="0" y="2568757"/>
                  </a:cubicBezTo>
                  <a:lnTo>
                    <a:pt x="0" y="189762"/>
                  </a:lnTo>
                  <a:lnTo>
                    <a:pt x="12700" y="189762"/>
                  </a:lnTo>
                  <a:lnTo>
                    <a:pt x="0" y="189762"/>
                  </a:lnTo>
                  <a:moveTo>
                    <a:pt x="25400" y="189762"/>
                  </a:moveTo>
                  <a:lnTo>
                    <a:pt x="25400" y="2568757"/>
                  </a:lnTo>
                  <a:lnTo>
                    <a:pt x="12700" y="2568757"/>
                  </a:lnTo>
                  <a:lnTo>
                    <a:pt x="25400" y="2568757"/>
                  </a:lnTo>
                  <a:cubicBezTo>
                    <a:pt x="25400" y="2656666"/>
                    <a:pt x="85598" y="2728205"/>
                    <a:pt x="159893" y="2728205"/>
                  </a:cubicBezTo>
                  <a:lnTo>
                    <a:pt x="4894707" y="2728205"/>
                  </a:lnTo>
                  <a:cubicBezTo>
                    <a:pt x="4969002" y="2728205"/>
                    <a:pt x="5029200" y="2656666"/>
                    <a:pt x="5029200" y="2568757"/>
                  </a:cubicBezTo>
                  <a:lnTo>
                    <a:pt x="5029200" y="189762"/>
                  </a:lnTo>
                  <a:cubicBezTo>
                    <a:pt x="5029200" y="101853"/>
                    <a:pt x="4969002" y="30313"/>
                    <a:pt x="4894707" y="30313"/>
                  </a:cubicBezTo>
                  <a:lnTo>
                    <a:pt x="159893" y="30313"/>
                  </a:lnTo>
                  <a:lnTo>
                    <a:pt x="159893" y="15157"/>
                  </a:lnTo>
                  <a:lnTo>
                    <a:pt x="159893" y="30313"/>
                  </a:lnTo>
                  <a:cubicBezTo>
                    <a:pt x="85598" y="30313"/>
                    <a:pt x="25400" y="101853"/>
                    <a:pt x="25400" y="189762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76" name="Group 76"/>
          <p:cNvGrpSpPr/>
          <p:nvPr/>
        </p:nvGrpSpPr>
        <p:grpSpPr>
          <a:xfrm>
            <a:off x="1006204" y="3488055"/>
            <a:ext cx="80027" cy="2068889"/>
            <a:chOff x="0" y="0"/>
            <a:chExt cx="89408" cy="2311400"/>
          </a:xfrm>
        </p:grpSpPr>
        <p:sp>
          <p:nvSpPr>
            <p:cNvPr id="77" name="Freeform 77"/>
            <p:cNvSpPr/>
            <p:nvPr/>
          </p:nvSpPr>
          <p:spPr>
            <a:xfrm>
              <a:off x="12700" y="12700"/>
              <a:ext cx="64008" cy="2286000"/>
            </a:xfrm>
            <a:custGeom>
              <a:avLst/>
              <a:gdLst/>
              <a:ahLst/>
              <a:cxnLst/>
              <a:rect l="l" t="t" r="r" b="b"/>
              <a:pathLst>
                <a:path w="64008" h="2286000">
                  <a:moveTo>
                    <a:pt x="0" y="0"/>
                  </a:moveTo>
                  <a:lnTo>
                    <a:pt x="64008" y="0"/>
                  </a:lnTo>
                  <a:lnTo>
                    <a:pt x="64008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0" y="0"/>
              <a:ext cx="89408" cy="2311400"/>
            </a:xfrm>
            <a:custGeom>
              <a:avLst/>
              <a:gdLst/>
              <a:ahLst/>
              <a:cxnLst/>
              <a:rect l="l" t="t" r="r" b="b"/>
              <a:pathLst>
                <a:path w="89408" h="231140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2298700"/>
                  </a:lnTo>
                  <a:cubicBezTo>
                    <a:pt x="89408" y="2305685"/>
                    <a:pt x="83693" y="2311400"/>
                    <a:pt x="76708" y="2311400"/>
                  </a:cubicBezTo>
                  <a:lnTo>
                    <a:pt x="12700" y="2311400"/>
                  </a:lnTo>
                  <a:cubicBezTo>
                    <a:pt x="5715" y="2311400"/>
                    <a:pt x="0" y="2305685"/>
                    <a:pt x="0" y="229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98700"/>
                  </a:lnTo>
                  <a:lnTo>
                    <a:pt x="12700" y="2298700"/>
                  </a:lnTo>
                  <a:lnTo>
                    <a:pt x="12700" y="2286000"/>
                  </a:lnTo>
                  <a:lnTo>
                    <a:pt x="76708" y="2286000"/>
                  </a:lnTo>
                  <a:lnTo>
                    <a:pt x="76708" y="2298700"/>
                  </a:lnTo>
                  <a:lnTo>
                    <a:pt x="64008" y="229870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79" name="Group 79"/>
          <p:cNvGrpSpPr/>
          <p:nvPr/>
        </p:nvGrpSpPr>
        <p:grpSpPr>
          <a:xfrm>
            <a:off x="1264158" y="3787902"/>
            <a:ext cx="653796" cy="653796"/>
            <a:chOff x="0" y="0"/>
            <a:chExt cx="871728" cy="871728"/>
          </a:xfrm>
        </p:grpSpPr>
        <p:sp>
          <p:nvSpPr>
            <p:cNvPr id="80" name="Freeform 80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2A400"/>
            </a:solidFill>
          </p:spPr>
        </p:sp>
      </p:grpSp>
      <p:sp>
        <p:nvSpPr>
          <p:cNvPr id="82" name="Freeform 82" descr="preencoded.png"/>
          <p:cNvSpPr/>
          <p:nvPr/>
        </p:nvSpPr>
        <p:spPr>
          <a:xfrm>
            <a:off x="1399032" y="392277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3" name="Group 83"/>
          <p:cNvGrpSpPr/>
          <p:nvPr/>
        </p:nvGrpSpPr>
        <p:grpSpPr>
          <a:xfrm>
            <a:off x="2194560" y="3771900"/>
            <a:ext cx="2263140" cy="466344"/>
            <a:chOff x="0" y="0"/>
            <a:chExt cx="3017520" cy="621792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3017520" cy="621792"/>
            </a:xfrm>
            <a:custGeom>
              <a:avLst/>
              <a:gdLst/>
              <a:ahLst/>
              <a:cxnLst/>
              <a:rect l="l" t="t" r="r" b="b"/>
              <a:pathLst>
                <a:path w="3017520" h="621792">
                  <a:moveTo>
                    <a:pt x="0" y="0"/>
                  </a:moveTo>
                  <a:lnTo>
                    <a:pt x="3017520" y="0"/>
                  </a:lnTo>
                  <a:lnTo>
                    <a:pt x="301752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559" b="-44559"/>
              </a:stretch>
            </a:blipFill>
          </p:spPr>
        </p:sp>
        <p:sp>
          <p:nvSpPr>
            <p:cNvPr id="85" name="TextBox 85"/>
            <p:cNvSpPr txBox="1"/>
            <p:nvPr/>
          </p:nvSpPr>
          <p:spPr>
            <a:xfrm>
              <a:off x="0" y="0"/>
              <a:ext cx="301752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Viršuliškių skyrius</a:t>
              </a:r>
            </a:p>
          </p:txBody>
        </p:sp>
      </p:grpSp>
      <p:sp>
        <p:nvSpPr>
          <p:cNvPr id="86" name="TextBox 86"/>
          <p:cNvSpPr txBox="1"/>
          <p:nvPr/>
        </p:nvSpPr>
        <p:spPr>
          <a:xfrm>
            <a:off x="2194817" y="4348229"/>
            <a:ext cx="226263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7"/>
              </a:lnSpc>
            </a:pP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Laisvės pr. 53, Vilnius</a:t>
            </a:r>
          </a:p>
          <a:p>
            <a:pPr algn="l">
              <a:lnSpc>
                <a:spcPts val="1727"/>
              </a:lnSpc>
            </a:pPr>
            <a:r>
              <a:rPr lang="en-US" sz="1439" b="1">
                <a:solidFill>
                  <a:srgbClr val="E2A400"/>
                </a:solidFill>
                <a:latin typeface="Aptos Bold"/>
                <a:ea typeface="Aptos Bold"/>
                <a:cs typeface="Aptos Bold"/>
                <a:sym typeface="Aptos Bold"/>
              </a:rPr>
              <a:t>103 kab.</a:t>
            </a:r>
          </a:p>
        </p:txBody>
      </p:sp>
      <p:grpSp>
        <p:nvGrpSpPr>
          <p:cNvPr id="87" name="Group 87"/>
          <p:cNvGrpSpPr/>
          <p:nvPr/>
        </p:nvGrpSpPr>
        <p:grpSpPr>
          <a:xfrm>
            <a:off x="5133975" y="3488055"/>
            <a:ext cx="3790950" cy="2068889"/>
            <a:chOff x="0" y="0"/>
            <a:chExt cx="5054600" cy="2758519"/>
          </a:xfrm>
        </p:grpSpPr>
        <p:sp>
          <p:nvSpPr>
            <p:cNvPr id="88" name="Freeform 88"/>
            <p:cNvSpPr/>
            <p:nvPr/>
          </p:nvSpPr>
          <p:spPr>
            <a:xfrm>
              <a:off x="12700" y="15157"/>
              <a:ext cx="5029200" cy="2728205"/>
            </a:xfrm>
            <a:custGeom>
              <a:avLst/>
              <a:gdLst/>
              <a:ahLst/>
              <a:cxnLst/>
              <a:rect l="l" t="t" r="r" b="b"/>
              <a:pathLst>
                <a:path w="5029200" h="2728205">
                  <a:moveTo>
                    <a:pt x="0" y="174605"/>
                  </a:moveTo>
                  <a:cubicBezTo>
                    <a:pt x="0" y="78208"/>
                    <a:pt x="65913" y="0"/>
                    <a:pt x="147193" y="0"/>
                  </a:cubicBezTo>
                  <a:lnTo>
                    <a:pt x="4882007" y="0"/>
                  </a:lnTo>
                  <a:cubicBezTo>
                    <a:pt x="4963287" y="0"/>
                    <a:pt x="5029200" y="78208"/>
                    <a:pt x="5029200" y="174605"/>
                  </a:cubicBezTo>
                  <a:lnTo>
                    <a:pt x="5029200" y="2553600"/>
                  </a:lnTo>
                  <a:cubicBezTo>
                    <a:pt x="5029200" y="2649996"/>
                    <a:pt x="4963287" y="2728205"/>
                    <a:pt x="4882007" y="2728205"/>
                  </a:cubicBezTo>
                  <a:lnTo>
                    <a:pt x="147193" y="2728205"/>
                  </a:lnTo>
                  <a:cubicBezTo>
                    <a:pt x="65913" y="2728205"/>
                    <a:pt x="0" y="2649996"/>
                    <a:pt x="0" y="2553600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89" name="Freeform 89"/>
            <p:cNvSpPr/>
            <p:nvPr/>
          </p:nvSpPr>
          <p:spPr>
            <a:xfrm>
              <a:off x="0" y="0"/>
              <a:ext cx="5054600" cy="2758519"/>
            </a:xfrm>
            <a:custGeom>
              <a:avLst/>
              <a:gdLst/>
              <a:ahLst/>
              <a:cxnLst/>
              <a:rect l="l" t="t" r="r" b="b"/>
              <a:pathLst>
                <a:path w="5054600" h="2758519">
                  <a:moveTo>
                    <a:pt x="0" y="189762"/>
                  </a:moveTo>
                  <a:cubicBezTo>
                    <a:pt x="0" y="84877"/>
                    <a:pt x="71628" y="0"/>
                    <a:pt x="159893" y="0"/>
                  </a:cubicBezTo>
                  <a:lnTo>
                    <a:pt x="4894707" y="0"/>
                  </a:lnTo>
                  <a:lnTo>
                    <a:pt x="4894707" y="15157"/>
                  </a:lnTo>
                  <a:lnTo>
                    <a:pt x="4894707" y="0"/>
                  </a:lnTo>
                  <a:cubicBezTo>
                    <a:pt x="4982972" y="0"/>
                    <a:pt x="5054600" y="84877"/>
                    <a:pt x="5054600" y="189762"/>
                  </a:cubicBezTo>
                  <a:lnTo>
                    <a:pt x="5041900" y="189762"/>
                  </a:lnTo>
                  <a:lnTo>
                    <a:pt x="5054600" y="189762"/>
                  </a:lnTo>
                  <a:lnTo>
                    <a:pt x="5054600" y="2568757"/>
                  </a:lnTo>
                  <a:lnTo>
                    <a:pt x="5041900" y="2568757"/>
                  </a:lnTo>
                  <a:lnTo>
                    <a:pt x="5054600" y="2568757"/>
                  </a:lnTo>
                  <a:cubicBezTo>
                    <a:pt x="5054600" y="2673641"/>
                    <a:pt x="4982972" y="2758519"/>
                    <a:pt x="4894707" y="2758519"/>
                  </a:cubicBezTo>
                  <a:lnTo>
                    <a:pt x="4894707" y="2743362"/>
                  </a:lnTo>
                  <a:lnTo>
                    <a:pt x="4894707" y="2758519"/>
                  </a:lnTo>
                  <a:lnTo>
                    <a:pt x="159893" y="2758519"/>
                  </a:lnTo>
                  <a:lnTo>
                    <a:pt x="159893" y="2743362"/>
                  </a:lnTo>
                  <a:lnTo>
                    <a:pt x="159893" y="2758519"/>
                  </a:lnTo>
                  <a:cubicBezTo>
                    <a:pt x="71628" y="2758519"/>
                    <a:pt x="0" y="2673641"/>
                    <a:pt x="0" y="2568757"/>
                  </a:cubicBezTo>
                  <a:lnTo>
                    <a:pt x="0" y="189762"/>
                  </a:lnTo>
                  <a:lnTo>
                    <a:pt x="12700" y="189762"/>
                  </a:lnTo>
                  <a:lnTo>
                    <a:pt x="0" y="189762"/>
                  </a:lnTo>
                  <a:moveTo>
                    <a:pt x="25400" y="189762"/>
                  </a:moveTo>
                  <a:lnTo>
                    <a:pt x="25400" y="2568757"/>
                  </a:lnTo>
                  <a:lnTo>
                    <a:pt x="12700" y="2568757"/>
                  </a:lnTo>
                  <a:lnTo>
                    <a:pt x="25400" y="2568757"/>
                  </a:lnTo>
                  <a:cubicBezTo>
                    <a:pt x="25400" y="2656666"/>
                    <a:pt x="85598" y="2728205"/>
                    <a:pt x="159893" y="2728205"/>
                  </a:cubicBezTo>
                  <a:lnTo>
                    <a:pt x="4894707" y="2728205"/>
                  </a:lnTo>
                  <a:cubicBezTo>
                    <a:pt x="4969002" y="2728205"/>
                    <a:pt x="5029200" y="2656666"/>
                    <a:pt x="5029200" y="2568757"/>
                  </a:cubicBezTo>
                  <a:lnTo>
                    <a:pt x="5029200" y="189762"/>
                  </a:lnTo>
                  <a:cubicBezTo>
                    <a:pt x="5029200" y="101853"/>
                    <a:pt x="4969002" y="30313"/>
                    <a:pt x="4894707" y="30313"/>
                  </a:cubicBezTo>
                  <a:lnTo>
                    <a:pt x="159893" y="30313"/>
                  </a:lnTo>
                  <a:lnTo>
                    <a:pt x="159893" y="15157"/>
                  </a:lnTo>
                  <a:lnTo>
                    <a:pt x="159893" y="30313"/>
                  </a:lnTo>
                  <a:cubicBezTo>
                    <a:pt x="85598" y="30313"/>
                    <a:pt x="25400" y="101853"/>
                    <a:pt x="25400" y="189762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90" name="Group 90"/>
          <p:cNvGrpSpPr/>
          <p:nvPr/>
        </p:nvGrpSpPr>
        <p:grpSpPr>
          <a:xfrm>
            <a:off x="5121004" y="3488055"/>
            <a:ext cx="80027" cy="2068889"/>
            <a:chOff x="0" y="0"/>
            <a:chExt cx="89408" cy="2311400"/>
          </a:xfrm>
        </p:grpSpPr>
        <p:sp>
          <p:nvSpPr>
            <p:cNvPr id="91" name="Freeform 91"/>
            <p:cNvSpPr/>
            <p:nvPr/>
          </p:nvSpPr>
          <p:spPr>
            <a:xfrm>
              <a:off x="12700" y="12700"/>
              <a:ext cx="64008" cy="2286000"/>
            </a:xfrm>
            <a:custGeom>
              <a:avLst/>
              <a:gdLst/>
              <a:ahLst/>
              <a:cxnLst/>
              <a:rect l="l" t="t" r="r" b="b"/>
              <a:pathLst>
                <a:path w="64008" h="2286000">
                  <a:moveTo>
                    <a:pt x="0" y="0"/>
                  </a:moveTo>
                  <a:lnTo>
                    <a:pt x="64008" y="0"/>
                  </a:lnTo>
                  <a:lnTo>
                    <a:pt x="64008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89408" cy="2311400"/>
            </a:xfrm>
            <a:custGeom>
              <a:avLst/>
              <a:gdLst/>
              <a:ahLst/>
              <a:cxnLst/>
              <a:rect l="l" t="t" r="r" b="b"/>
              <a:pathLst>
                <a:path w="89408" h="231140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2298700"/>
                  </a:lnTo>
                  <a:cubicBezTo>
                    <a:pt x="89408" y="2305685"/>
                    <a:pt x="83693" y="2311400"/>
                    <a:pt x="76708" y="2311400"/>
                  </a:cubicBezTo>
                  <a:lnTo>
                    <a:pt x="12700" y="2311400"/>
                  </a:lnTo>
                  <a:cubicBezTo>
                    <a:pt x="5715" y="2311400"/>
                    <a:pt x="0" y="2305685"/>
                    <a:pt x="0" y="229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298700"/>
                  </a:lnTo>
                  <a:lnTo>
                    <a:pt x="12700" y="2298700"/>
                  </a:lnTo>
                  <a:lnTo>
                    <a:pt x="12700" y="2286000"/>
                  </a:lnTo>
                  <a:lnTo>
                    <a:pt x="76708" y="2286000"/>
                  </a:lnTo>
                  <a:lnTo>
                    <a:pt x="76708" y="2298700"/>
                  </a:lnTo>
                  <a:lnTo>
                    <a:pt x="64008" y="229870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93" name="Group 93"/>
          <p:cNvGrpSpPr/>
          <p:nvPr/>
        </p:nvGrpSpPr>
        <p:grpSpPr>
          <a:xfrm>
            <a:off x="5378958" y="3787902"/>
            <a:ext cx="653796" cy="653796"/>
            <a:chOff x="0" y="0"/>
            <a:chExt cx="871728" cy="871728"/>
          </a:xfrm>
        </p:grpSpPr>
        <p:sp>
          <p:nvSpPr>
            <p:cNvPr id="94" name="Freeform 94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2A400"/>
            </a:solidFill>
          </p:spPr>
        </p:sp>
      </p:grpSp>
      <p:sp>
        <p:nvSpPr>
          <p:cNvPr id="96" name="Freeform 96" descr="preencoded.png"/>
          <p:cNvSpPr/>
          <p:nvPr/>
        </p:nvSpPr>
        <p:spPr>
          <a:xfrm>
            <a:off x="5513832" y="392277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7" name="Group 97"/>
          <p:cNvGrpSpPr/>
          <p:nvPr/>
        </p:nvGrpSpPr>
        <p:grpSpPr>
          <a:xfrm>
            <a:off x="6309360" y="3771900"/>
            <a:ext cx="2263140" cy="466344"/>
            <a:chOff x="0" y="0"/>
            <a:chExt cx="3017520" cy="621792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3017520" cy="621792"/>
            </a:xfrm>
            <a:custGeom>
              <a:avLst/>
              <a:gdLst/>
              <a:ahLst/>
              <a:cxnLst/>
              <a:rect l="l" t="t" r="r" b="b"/>
              <a:pathLst>
                <a:path w="3017520" h="621792">
                  <a:moveTo>
                    <a:pt x="0" y="0"/>
                  </a:moveTo>
                  <a:lnTo>
                    <a:pt x="3017520" y="0"/>
                  </a:lnTo>
                  <a:lnTo>
                    <a:pt x="301752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559" b="-44559"/>
              </a:stretch>
            </a:blipFill>
          </p:spPr>
        </p:sp>
        <p:sp>
          <p:nvSpPr>
            <p:cNvPr id="99" name="TextBox 99"/>
            <p:cNvSpPr txBox="1"/>
            <p:nvPr/>
          </p:nvSpPr>
          <p:spPr>
            <a:xfrm>
              <a:off x="0" y="0"/>
              <a:ext cx="301752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Fabijoniškių skyrius</a:t>
              </a:r>
            </a:p>
          </p:txBody>
        </p:sp>
      </p:grpSp>
      <p:sp>
        <p:nvSpPr>
          <p:cNvPr id="100" name="TextBox 100"/>
          <p:cNvSpPr txBox="1"/>
          <p:nvPr/>
        </p:nvSpPr>
        <p:spPr>
          <a:xfrm>
            <a:off x="6309617" y="4348229"/>
            <a:ext cx="226263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7"/>
              </a:lnSpc>
            </a:pP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Ateities g. 28, Vilnius</a:t>
            </a:r>
          </a:p>
          <a:p>
            <a:pPr algn="l">
              <a:lnSpc>
                <a:spcPts val="1727"/>
              </a:lnSpc>
            </a:pPr>
            <a:r>
              <a:rPr lang="en-US" sz="1439" b="1">
                <a:solidFill>
                  <a:srgbClr val="E2A400"/>
                </a:solidFill>
                <a:latin typeface="Aptos Bold"/>
                <a:ea typeface="Aptos Bold"/>
                <a:cs typeface="Aptos Bold"/>
                <a:sym typeface="Aptos Bold"/>
              </a:rPr>
              <a:t>105 kab.</a:t>
            </a:r>
          </a:p>
        </p:txBody>
      </p:sp>
      <p:grpSp>
        <p:nvGrpSpPr>
          <p:cNvPr id="101" name="Group 101"/>
          <p:cNvGrpSpPr/>
          <p:nvPr/>
        </p:nvGrpSpPr>
        <p:grpSpPr>
          <a:xfrm>
            <a:off x="1019175" y="5682615"/>
            <a:ext cx="3790950" cy="1596390"/>
            <a:chOff x="0" y="0"/>
            <a:chExt cx="5054600" cy="2128520"/>
          </a:xfrm>
        </p:grpSpPr>
        <p:sp>
          <p:nvSpPr>
            <p:cNvPr id="102" name="Freeform 102"/>
            <p:cNvSpPr/>
            <p:nvPr/>
          </p:nvSpPr>
          <p:spPr>
            <a:xfrm>
              <a:off x="12700" y="12700"/>
              <a:ext cx="5029200" cy="2103120"/>
            </a:xfrm>
            <a:custGeom>
              <a:avLst/>
              <a:gdLst/>
              <a:ahLst/>
              <a:cxnLst/>
              <a:rect l="l" t="t" r="r" b="b"/>
              <a:pathLst>
                <a:path w="5029200" h="2103120">
                  <a:moveTo>
                    <a:pt x="0" y="146304"/>
                  </a:moveTo>
                  <a:cubicBezTo>
                    <a:pt x="0" y="65532"/>
                    <a:pt x="65913" y="0"/>
                    <a:pt x="147320" y="0"/>
                  </a:cubicBezTo>
                  <a:lnTo>
                    <a:pt x="4881880" y="0"/>
                  </a:lnTo>
                  <a:cubicBezTo>
                    <a:pt x="4963287" y="0"/>
                    <a:pt x="5029200" y="65532"/>
                    <a:pt x="5029200" y="146304"/>
                  </a:cubicBezTo>
                  <a:lnTo>
                    <a:pt x="5029200" y="1956816"/>
                  </a:lnTo>
                  <a:cubicBezTo>
                    <a:pt x="5029200" y="2037588"/>
                    <a:pt x="4963287" y="2103120"/>
                    <a:pt x="4881880" y="2103120"/>
                  </a:cubicBezTo>
                  <a:lnTo>
                    <a:pt x="147320" y="2103120"/>
                  </a:lnTo>
                  <a:cubicBezTo>
                    <a:pt x="65913" y="2103120"/>
                    <a:pt x="0" y="2037588"/>
                    <a:pt x="0" y="195681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103" name="Freeform 103"/>
            <p:cNvSpPr/>
            <p:nvPr/>
          </p:nvSpPr>
          <p:spPr>
            <a:xfrm>
              <a:off x="0" y="0"/>
              <a:ext cx="5054600" cy="2128520"/>
            </a:xfrm>
            <a:custGeom>
              <a:avLst/>
              <a:gdLst/>
              <a:ahLst/>
              <a:cxnLst/>
              <a:rect l="l" t="t" r="r" b="b"/>
              <a:pathLst>
                <a:path w="5054600" h="2128520">
                  <a:moveTo>
                    <a:pt x="0" y="159004"/>
                  </a:moveTo>
                  <a:cubicBezTo>
                    <a:pt x="0" y="71120"/>
                    <a:pt x="71755" y="0"/>
                    <a:pt x="160020" y="0"/>
                  </a:cubicBezTo>
                  <a:lnTo>
                    <a:pt x="4894580" y="0"/>
                  </a:lnTo>
                  <a:lnTo>
                    <a:pt x="4894580" y="12700"/>
                  </a:lnTo>
                  <a:lnTo>
                    <a:pt x="4894580" y="0"/>
                  </a:lnTo>
                  <a:cubicBezTo>
                    <a:pt x="4982845" y="0"/>
                    <a:pt x="5054600" y="71120"/>
                    <a:pt x="5054600" y="159004"/>
                  </a:cubicBezTo>
                  <a:lnTo>
                    <a:pt x="5041900" y="159004"/>
                  </a:lnTo>
                  <a:lnTo>
                    <a:pt x="5054600" y="159004"/>
                  </a:lnTo>
                  <a:lnTo>
                    <a:pt x="5054600" y="1969516"/>
                  </a:lnTo>
                  <a:lnTo>
                    <a:pt x="5041900" y="1969516"/>
                  </a:lnTo>
                  <a:lnTo>
                    <a:pt x="5054600" y="1969516"/>
                  </a:lnTo>
                  <a:cubicBezTo>
                    <a:pt x="5054600" y="2057400"/>
                    <a:pt x="4982845" y="2128520"/>
                    <a:pt x="4894580" y="2128520"/>
                  </a:cubicBezTo>
                  <a:lnTo>
                    <a:pt x="4894580" y="2115820"/>
                  </a:lnTo>
                  <a:lnTo>
                    <a:pt x="4894580" y="2128520"/>
                  </a:lnTo>
                  <a:lnTo>
                    <a:pt x="160020" y="2128520"/>
                  </a:lnTo>
                  <a:lnTo>
                    <a:pt x="160020" y="2115820"/>
                  </a:lnTo>
                  <a:lnTo>
                    <a:pt x="160020" y="2128520"/>
                  </a:lnTo>
                  <a:cubicBezTo>
                    <a:pt x="71755" y="2128520"/>
                    <a:pt x="0" y="2057400"/>
                    <a:pt x="0" y="196951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1969516"/>
                  </a:lnTo>
                  <a:lnTo>
                    <a:pt x="12700" y="1969516"/>
                  </a:lnTo>
                  <a:lnTo>
                    <a:pt x="25400" y="1969516"/>
                  </a:lnTo>
                  <a:cubicBezTo>
                    <a:pt x="25400" y="2043176"/>
                    <a:pt x="85598" y="2103120"/>
                    <a:pt x="160020" y="2103120"/>
                  </a:cubicBezTo>
                  <a:lnTo>
                    <a:pt x="4894580" y="2103120"/>
                  </a:lnTo>
                  <a:cubicBezTo>
                    <a:pt x="4969002" y="2103120"/>
                    <a:pt x="5029200" y="2043176"/>
                    <a:pt x="5029200" y="1969516"/>
                  </a:cubicBezTo>
                  <a:lnTo>
                    <a:pt x="5029200" y="159004"/>
                  </a:lnTo>
                  <a:cubicBezTo>
                    <a:pt x="5029200" y="85344"/>
                    <a:pt x="4969002" y="25400"/>
                    <a:pt x="4894580" y="25400"/>
                  </a:cubicBezTo>
                  <a:lnTo>
                    <a:pt x="160020" y="25400"/>
                  </a:lnTo>
                  <a:lnTo>
                    <a:pt x="160020" y="12700"/>
                  </a:lnTo>
                  <a:lnTo>
                    <a:pt x="160020" y="25400"/>
                  </a:lnTo>
                  <a:cubicBezTo>
                    <a:pt x="85598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104" name="Group 104"/>
          <p:cNvGrpSpPr/>
          <p:nvPr/>
        </p:nvGrpSpPr>
        <p:grpSpPr>
          <a:xfrm>
            <a:off x="1019175" y="5682615"/>
            <a:ext cx="67056" cy="1596390"/>
            <a:chOff x="0" y="0"/>
            <a:chExt cx="89408" cy="2128520"/>
          </a:xfrm>
        </p:grpSpPr>
        <p:sp>
          <p:nvSpPr>
            <p:cNvPr id="105" name="Freeform 105"/>
            <p:cNvSpPr/>
            <p:nvPr/>
          </p:nvSpPr>
          <p:spPr>
            <a:xfrm>
              <a:off x="12700" y="12700"/>
              <a:ext cx="64008" cy="2103120"/>
            </a:xfrm>
            <a:custGeom>
              <a:avLst/>
              <a:gdLst/>
              <a:ahLst/>
              <a:cxnLst/>
              <a:rect l="l" t="t" r="r" b="b"/>
              <a:pathLst>
                <a:path w="64008" h="2103120">
                  <a:moveTo>
                    <a:pt x="0" y="0"/>
                  </a:moveTo>
                  <a:lnTo>
                    <a:pt x="64008" y="0"/>
                  </a:lnTo>
                  <a:lnTo>
                    <a:pt x="64008" y="2103120"/>
                  </a:lnTo>
                  <a:lnTo>
                    <a:pt x="0" y="210312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0" y="0"/>
              <a:ext cx="89408" cy="2128520"/>
            </a:xfrm>
            <a:custGeom>
              <a:avLst/>
              <a:gdLst/>
              <a:ahLst/>
              <a:cxnLst/>
              <a:rect l="l" t="t" r="r" b="b"/>
              <a:pathLst>
                <a:path w="89408" h="212852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2115820"/>
                  </a:lnTo>
                  <a:cubicBezTo>
                    <a:pt x="89408" y="2122805"/>
                    <a:pt x="83693" y="2128520"/>
                    <a:pt x="76708" y="2128520"/>
                  </a:cubicBezTo>
                  <a:lnTo>
                    <a:pt x="12700" y="2128520"/>
                  </a:lnTo>
                  <a:cubicBezTo>
                    <a:pt x="5715" y="2128520"/>
                    <a:pt x="0" y="2122805"/>
                    <a:pt x="0" y="21158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115820"/>
                  </a:lnTo>
                  <a:lnTo>
                    <a:pt x="12700" y="2115820"/>
                  </a:lnTo>
                  <a:lnTo>
                    <a:pt x="12700" y="2103120"/>
                  </a:lnTo>
                  <a:lnTo>
                    <a:pt x="76708" y="2103120"/>
                  </a:lnTo>
                  <a:lnTo>
                    <a:pt x="76708" y="2115820"/>
                  </a:lnTo>
                  <a:lnTo>
                    <a:pt x="64008" y="211582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107" name="Group 107"/>
          <p:cNvGrpSpPr/>
          <p:nvPr/>
        </p:nvGrpSpPr>
        <p:grpSpPr>
          <a:xfrm>
            <a:off x="1264158" y="5982462"/>
            <a:ext cx="653796" cy="653796"/>
            <a:chOff x="0" y="0"/>
            <a:chExt cx="871728" cy="871728"/>
          </a:xfrm>
        </p:grpSpPr>
        <p:sp>
          <p:nvSpPr>
            <p:cNvPr id="108" name="Freeform 108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2A400"/>
            </a:solidFill>
          </p:spPr>
        </p:sp>
      </p:grpSp>
      <p:sp>
        <p:nvSpPr>
          <p:cNvPr id="110" name="Freeform 110" descr="preencoded.png"/>
          <p:cNvSpPr/>
          <p:nvPr/>
        </p:nvSpPr>
        <p:spPr>
          <a:xfrm>
            <a:off x="1399032" y="611733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1" name="Group 111"/>
          <p:cNvGrpSpPr/>
          <p:nvPr/>
        </p:nvGrpSpPr>
        <p:grpSpPr>
          <a:xfrm>
            <a:off x="2194560" y="5966460"/>
            <a:ext cx="2263140" cy="466344"/>
            <a:chOff x="0" y="0"/>
            <a:chExt cx="3017520" cy="621792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3017520" cy="621792"/>
            </a:xfrm>
            <a:custGeom>
              <a:avLst/>
              <a:gdLst/>
              <a:ahLst/>
              <a:cxnLst/>
              <a:rect l="l" t="t" r="r" b="b"/>
              <a:pathLst>
                <a:path w="3017520" h="621792">
                  <a:moveTo>
                    <a:pt x="0" y="0"/>
                  </a:moveTo>
                  <a:lnTo>
                    <a:pt x="3017520" y="0"/>
                  </a:lnTo>
                  <a:lnTo>
                    <a:pt x="301752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559" b="-44559"/>
              </a:stretch>
            </a:blipFill>
          </p:spPr>
        </p:sp>
        <p:sp>
          <p:nvSpPr>
            <p:cNvPr id="113" name="TextBox 113"/>
            <p:cNvSpPr txBox="1"/>
            <p:nvPr/>
          </p:nvSpPr>
          <p:spPr>
            <a:xfrm>
              <a:off x="0" y="0"/>
              <a:ext cx="301752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El. paštas</a:t>
              </a:r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2194817" y="6542789"/>
            <a:ext cx="2262635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7"/>
              </a:lnSpc>
            </a:pPr>
            <a:r>
              <a:rPr lang="en-US" sz="1439" dirty="0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karjera@vsrc.lt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5133975" y="5682615"/>
            <a:ext cx="3790950" cy="1596390"/>
            <a:chOff x="0" y="0"/>
            <a:chExt cx="5054600" cy="2128520"/>
          </a:xfrm>
        </p:grpSpPr>
        <p:sp>
          <p:nvSpPr>
            <p:cNvPr id="116" name="Freeform 116"/>
            <p:cNvSpPr/>
            <p:nvPr/>
          </p:nvSpPr>
          <p:spPr>
            <a:xfrm>
              <a:off x="12700" y="12700"/>
              <a:ext cx="5029200" cy="2103120"/>
            </a:xfrm>
            <a:custGeom>
              <a:avLst/>
              <a:gdLst/>
              <a:ahLst/>
              <a:cxnLst/>
              <a:rect l="l" t="t" r="r" b="b"/>
              <a:pathLst>
                <a:path w="5029200" h="2103120">
                  <a:moveTo>
                    <a:pt x="0" y="146304"/>
                  </a:moveTo>
                  <a:cubicBezTo>
                    <a:pt x="0" y="65532"/>
                    <a:pt x="65913" y="0"/>
                    <a:pt x="147320" y="0"/>
                  </a:cubicBezTo>
                  <a:lnTo>
                    <a:pt x="4881880" y="0"/>
                  </a:lnTo>
                  <a:cubicBezTo>
                    <a:pt x="4963287" y="0"/>
                    <a:pt x="5029200" y="65532"/>
                    <a:pt x="5029200" y="146304"/>
                  </a:cubicBezTo>
                  <a:lnTo>
                    <a:pt x="5029200" y="1956816"/>
                  </a:lnTo>
                  <a:cubicBezTo>
                    <a:pt x="5029200" y="2037588"/>
                    <a:pt x="4963287" y="2103120"/>
                    <a:pt x="4881880" y="2103120"/>
                  </a:cubicBezTo>
                  <a:lnTo>
                    <a:pt x="147320" y="2103120"/>
                  </a:lnTo>
                  <a:cubicBezTo>
                    <a:pt x="65913" y="2103120"/>
                    <a:pt x="0" y="2037588"/>
                    <a:pt x="0" y="195681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117" name="Freeform 117"/>
            <p:cNvSpPr/>
            <p:nvPr/>
          </p:nvSpPr>
          <p:spPr>
            <a:xfrm>
              <a:off x="0" y="0"/>
              <a:ext cx="5054600" cy="2128520"/>
            </a:xfrm>
            <a:custGeom>
              <a:avLst/>
              <a:gdLst/>
              <a:ahLst/>
              <a:cxnLst/>
              <a:rect l="l" t="t" r="r" b="b"/>
              <a:pathLst>
                <a:path w="5054600" h="2128520">
                  <a:moveTo>
                    <a:pt x="0" y="159004"/>
                  </a:moveTo>
                  <a:cubicBezTo>
                    <a:pt x="0" y="71120"/>
                    <a:pt x="71755" y="0"/>
                    <a:pt x="160020" y="0"/>
                  </a:cubicBezTo>
                  <a:lnTo>
                    <a:pt x="4894580" y="0"/>
                  </a:lnTo>
                  <a:lnTo>
                    <a:pt x="4894580" y="12700"/>
                  </a:lnTo>
                  <a:lnTo>
                    <a:pt x="4894580" y="0"/>
                  </a:lnTo>
                  <a:cubicBezTo>
                    <a:pt x="4982845" y="0"/>
                    <a:pt x="5054600" y="71120"/>
                    <a:pt x="5054600" y="159004"/>
                  </a:cubicBezTo>
                  <a:lnTo>
                    <a:pt x="5041900" y="159004"/>
                  </a:lnTo>
                  <a:lnTo>
                    <a:pt x="5054600" y="159004"/>
                  </a:lnTo>
                  <a:lnTo>
                    <a:pt x="5054600" y="1969516"/>
                  </a:lnTo>
                  <a:lnTo>
                    <a:pt x="5041900" y="1969516"/>
                  </a:lnTo>
                  <a:lnTo>
                    <a:pt x="5054600" y="1969516"/>
                  </a:lnTo>
                  <a:cubicBezTo>
                    <a:pt x="5054600" y="2057400"/>
                    <a:pt x="4982845" y="2128520"/>
                    <a:pt x="4894580" y="2128520"/>
                  </a:cubicBezTo>
                  <a:lnTo>
                    <a:pt x="4894580" y="2115820"/>
                  </a:lnTo>
                  <a:lnTo>
                    <a:pt x="4894580" y="2128520"/>
                  </a:lnTo>
                  <a:lnTo>
                    <a:pt x="160020" y="2128520"/>
                  </a:lnTo>
                  <a:lnTo>
                    <a:pt x="160020" y="2115820"/>
                  </a:lnTo>
                  <a:lnTo>
                    <a:pt x="160020" y="2128520"/>
                  </a:lnTo>
                  <a:cubicBezTo>
                    <a:pt x="71755" y="2128520"/>
                    <a:pt x="0" y="2057400"/>
                    <a:pt x="0" y="196951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1969516"/>
                  </a:lnTo>
                  <a:lnTo>
                    <a:pt x="12700" y="1969516"/>
                  </a:lnTo>
                  <a:lnTo>
                    <a:pt x="25400" y="1969516"/>
                  </a:lnTo>
                  <a:cubicBezTo>
                    <a:pt x="25400" y="2043176"/>
                    <a:pt x="85598" y="2103120"/>
                    <a:pt x="160020" y="2103120"/>
                  </a:cubicBezTo>
                  <a:lnTo>
                    <a:pt x="4894580" y="2103120"/>
                  </a:lnTo>
                  <a:cubicBezTo>
                    <a:pt x="4969002" y="2103120"/>
                    <a:pt x="5029200" y="2043176"/>
                    <a:pt x="5029200" y="1969516"/>
                  </a:cubicBezTo>
                  <a:lnTo>
                    <a:pt x="5029200" y="159004"/>
                  </a:lnTo>
                  <a:cubicBezTo>
                    <a:pt x="5029200" y="85344"/>
                    <a:pt x="4969002" y="25400"/>
                    <a:pt x="4894580" y="25400"/>
                  </a:cubicBezTo>
                  <a:lnTo>
                    <a:pt x="160020" y="25400"/>
                  </a:lnTo>
                  <a:lnTo>
                    <a:pt x="160020" y="12700"/>
                  </a:lnTo>
                  <a:lnTo>
                    <a:pt x="160020" y="25400"/>
                  </a:lnTo>
                  <a:cubicBezTo>
                    <a:pt x="85598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118" name="Group 118"/>
          <p:cNvGrpSpPr/>
          <p:nvPr/>
        </p:nvGrpSpPr>
        <p:grpSpPr>
          <a:xfrm>
            <a:off x="5133975" y="5682615"/>
            <a:ext cx="67056" cy="1596390"/>
            <a:chOff x="0" y="0"/>
            <a:chExt cx="89408" cy="2128520"/>
          </a:xfrm>
        </p:grpSpPr>
        <p:sp>
          <p:nvSpPr>
            <p:cNvPr id="119" name="Freeform 119"/>
            <p:cNvSpPr/>
            <p:nvPr/>
          </p:nvSpPr>
          <p:spPr>
            <a:xfrm>
              <a:off x="12700" y="12700"/>
              <a:ext cx="64008" cy="2103120"/>
            </a:xfrm>
            <a:custGeom>
              <a:avLst/>
              <a:gdLst/>
              <a:ahLst/>
              <a:cxnLst/>
              <a:rect l="l" t="t" r="r" b="b"/>
              <a:pathLst>
                <a:path w="64008" h="2103120">
                  <a:moveTo>
                    <a:pt x="0" y="0"/>
                  </a:moveTo>
                  <a:lnTo>
                    <a:pt x="64008" y="0"/>
                  </a:lnTo>
                  <a:lnTo>
                    <a:pt x="64008" y="2103120"/>
                  </a:lnTo>
                  <a:lnTo>
                    <a:pt x="0" y="2103120"/>
                  </a:lnTo>
                  <a:close/>
                </a:path>
              </a:pathLst>
            </a:custGeom>
            <a:solidFill>
              <a:srgbClr val="E2A400"/>
            </a:solidFill>
          </p:spPr>
        </p:sp>
        <p:sp>
          <p:nvSpPr>
            <p:cNvPr id="120" name="Freeform 120"/>
            <p:cNvSpPr/>
            <p:nvPr/>
          </p:nvSpPr>
          <p:spPr>
            <a:xfrm>
              <a:off x="0" y="0"/>
              <a:ext cx="89408" cy="2128520"/>
            </a:xfrm>
            <a:custGeom>
              <a:avLst/>
              <a:gdLst/>
              <a:ahLst/>
              <a:cxnLst/>
              <a:rect l="l" t="t" r="r" b="b"/>
              <a:pathLst>
                <a:path w="89408" h="212852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2115820"/>
                  </a:lnTo>
                  <a:cubicBezTo>
                    <a:pt x="89408" y="2122805"/>
                    <a:pt x="83693" y="2128520"/>
                    <a:pt x="76708" y="2128520"/>
                  </a:cubicBezTo>
                  <a:lnTo>
                    <a:pt x="12700" y="2128520"/>
                  </a:lnTo>
                  <a:cubicBezTo>
                    <a:pt x="5715" y="2128520"/>
                    <a:pt x="0" y="2122805"/>
                    <a:pt x="0" y="21158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115820"/>
                  </a:lnTo>
                  <a:lnTo>
                    <a:pt x="12700" y="2115820"/>
                  </a:lnTo>
                  <a:lnTo>
                    <a:pt x="12700" y="2103120"/>
                  </a:lnTo>
                  <a:lnTo>
                    <a:pt x="76708" y="2103120"/>
                  </a:lnTo>
                  <a:lnTo>
                    <a:pt x="76708" y="2115820"/>
                  </a:lnTo>
                  <a:lnTo>
                    <a:pt x="64008" y="211582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2A400"/>
            </a:solidFill>
          </p:spPr>
        </p:sp>
      </p:grpSp>
      <p:grpSp>
        <p:nvGrpSpPr>
          <p:cNvPr id="121" name="Group 121"/>
          <p:cNvGrpSpPr/>
          <p:nvPr/>
        </p:nvGrpSpPr>
        <p:grpSpPr>
          <a:xfrm>
            <a:off x="5428426" y="4735259"/>
            <a:ext cx="653796" cy="653796"/>
            <a:chOff x="0" y="0"/>
            <a:chExt cx="871728" cy="871728"/>
          </a:xfrm>
        </p:grpSpPr>
        <p:sp>
          <p:nvSpPr>
            <p:cNvPr id="122" name="Freeform 122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123" name="Freeform 123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2A400"/>
            </a:solidFill>
          </p:spPr>
        </p:sp>
      </p:grpSp>
      <p:sp>
        <p:nvSpPr>
          <p:cNvPr id="124" name="Freeform 124" descr="preencoded.png"/>
          <p:cNvSpPr/>
          <p:nvPr/>
        </p:nvSpPr>
        <p:spPr>
          <a:xfrm>
            <a:off x="5563300" y="4870132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5" name="TextBox 125"/>
          <p:cNvSpPr txBox="1"/>
          <p:nvPr/>
        </p:nvSpPr>
        <p:spPr>
          <a:xfrm>
            <a:off x="6338506" y="4885563"/>
            <a:ext cx="2262378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5"/>
              </a:lnSpc>
            </a:pP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mob. </a:t>
            </a: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  <a:hlinkClick r:id="rId10" tooltip="tel:+37061472899"/>
              </a:rPr>
              <a:t>+37061472899</a:t>
            </a: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</a:p>
          <a:p>
            <a:pPr algn="l">
              <a:lnSpc>
                <a:spcPts val="2015"/>
              </a:lnSpc>
            </a:pP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tel.: </a:t>
            </a: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  <a:hlinkClick r:id="rId11" tooltip="tel:052712300"/>
              </a:rPr>
              <a:t>052712300</a:t>
            </a:r>
          </a:p>
        </p:txBody>
      </p:sp>
      <p:grpSp>
        <p:nvGrpSpPr>
          <p:cNvPr id="126" name="Group 126"/>
          <p:cNvGrpSpPr/>
          <p:nvPr/>
        </p:nvGrpSpPr>
        <p:grpSpPr>
          <a:xfrm>
            <a:off x="6185473" y="6207404"/>
            <a:ext cx="2468880" cy="450800"/>
            <a:chOff x="0" y="0"/>
            <a:chExt cx="3291840" cy="601067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3291840" cy="601067"/>
            </a:xfrm>
            <a:custGeom>
              <a:avLst/>
              <a:gdLst/>
              <a:ahLst/>
              <a:cxnLst/>
              <a:rect l="l" t="t" r="r" b="b"/>
              <a:pathLst>
                <a:path w="3291840" h="601067">
                  <a:moveTo>
                    <a:pt x="0" y="0"/>
                  </a:moveTo>
                  <a:lnTo>
                    <a:pt x="3291840" y="0"/>
                  </a:lnTo>
                  <a:lnTo>
                    <a:pt x="3291840" y="601067"/>
                  </a:lnTo>
                  <a:lnTo>
                    <a:pt x="0" y="60106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680" b="-44745"/>
              </a:stretch>
            </a:blipFill>
          </p:spPr>
        </p:sp>
        <p:sp>
          <p:nvSpPr>
            <p:cNvPr id="128" name="TextBox 128"/>
            <p:cNvSpPr txBox="1"/>
            <p:nvPr/>
          </p:nvSpPr>
          <p:spPr>
            <a:xfrm>
              <a:off x="0" y="0"/>
              <a:ext cx="3291840" cy="6010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 dirty="0">
                  <a:solidFill>
                    <a:srgbClr val="F3E7C8"/>
                  </a:solidFill>
                  <a:latin typeface="Aptos Bold"/>
                  <a:ea typeface="Aptos Bold"/>
                  <a:cs typeface="Aptos Bold"/>
                  <a:sym typeface="Aptos Bold"/>
                  <a:hlinkClick r:id="rId12" tooltip="https://vsrc.lt/norintiems-igyti-pirmaja-kvalifikacija/"/>
                </a:rPr>
                <a:t>vsrc.lt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1131570" y="8202930"/>
            <a:ext cx="5897880" cy="274320"/>
            <a:chOff x="0" y="0"/>
            <a:chExt cx="7863840" cy="365760"/>
          </a:xfrm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7863840" cy="365760"/>
            </a:xfrm>
            <a:custGeom>
              <a:avLst/>
              <a:gdLst/>
              <a:ahLst/>
              <a:cxnLst/>
              <a:rect l="l" t="t" r="r" b="b"/>
              <a:pathLst>
                <a:path w="7863840" h="365760">
                  <a:moveTo>
                    <a:pt x="0" y="0"/>
                  </a:moveTo>
                  <a:lnTo>
                    <a:pt x="7863840" y="0"/>
                  </a:lnTo>
                  <a:lnTo>
                    <a:pt x="7863840" y="365760"/>
                  </a:lnTo>
                  <a:lnTo>
                    <a:pt x="0" y="365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8928" b="-368928"/>
              </a:stretch>
            </a:blipFill>
          </p:spPr>
        </p:sp>
        <p:sp>
          <p:nvSpPr>
            <p:cNvPr id="131" name="TextBox 131"/>
            <p:cNvSpPr txBox="1"/>
            <p:nvPr/>
          </p:nvSpPr>
          <p:spPr>
            <a:xfrm>
              <a:off x="0" y="0"/>
              <a:ext cx="7863840" cy="365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769"/>
                </a:lnSpc>
              </a:pPr>
              <a:r>
                <a:rPr lang="en-US" sz="1474">
                  <a:solidFill>
                    <a:srgbClr val="F3E7C8"/>
                  </a:solidFill>
                  <a:latin typeface="Aptos"/>
                  <a:ea typeface="Aptos"/>
                  <a:cs typeface="Aptos"/>
                  <a:sym typeface="Aptos"/>
                </a:rPr>
                <a:t>Aktuali informacija skelbiama VSRC svetainėje ir priėmimo skiltyje.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617220" y="9532620"/>
            <a:ext cx="4937760" cy="274320"/>
            <a:chOff x="0" y="0"/>
            <a:chExt cx="6583680" cy="365760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6583680" cy="365760"/>
            </a:xfrm>
            <a:custGeom>
              <a:avLst/>
              <a:gdLst/>
              <a:ahLst/>
              <a:cxnLst/>
              <a:rect l="l" t="t" r="r" b="b"/>
              <a:pathLst>
                <a:path w="6583680" h="365760">
                  <a:moveTo>
                    <a:pt x="0" y="0"/>
                  </a:moveTo>
                  <a:lnTo>
                    <a:pt x="6583680" y="0"/>
                  </a:lnTo>
                  <a:lnTo>
                    <a:pt x="6583680" y="365760"/>
                  </a:lnTo>
                  <a:lnTo>
                    <a:pt x="0" y="365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00730" b="-300730"/>
              </a:stretch>
            </a:blipFill>
          </p:spPr>
        </p:sp>
        <p:sp>
          <p:nvSpPr>
            <p:cNvPr id="134" name="TextBox 134"/>
            <p:cNvSpPr txBox="1"/>
            <p:nvPr/>
          </p:nvSpPr>
          <p:spPr>
            <a:xfrm>
              <a:off x="0" y="0"/>
              <a:ext cx="6583680" cy="365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439"/>
                </a:lnSpc>
              </a:pPr>
              <a:r>
                <a:rPr lang="en-US" sz="1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Stojantiesiems</a:t>
              </a:r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16596360" y="9532620"/>
            <a:ext cx="1028700" cy="274320"/>
            <a:chOff x="0" y="0"/>
            <a:chExt cx="1371600" cy="365760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1371600" cy="365760"/>
            </a:xfrm>
            <a:custGeom>
              <a:avLst/>
              <a:gdLst/>
              <a:ahLst/>
              <a:cxnLst/>
              <a:rect l="l" t="t" r="r" b="b"/>
              <a:pathLst>
                <a:path w="1371600" h="365760">
                  <a:moveTo>
                    <a:pt x="0" y="0"/>
                  </a:moveTo>
                  <a:lnTo>
                    <a:pt x="1371600" y="0"/>
                  </a:lnTo>
                  <a:lnTo>
                    <a:pt x="1371600" y="365760"/>
                  </a:lnTo>
                  <a:lnTo>
                    <a:pt x="0" y="365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068" b="-23068"/>
              </a:stretch>
            </a:blipFill>
          </p:spPr>
        </p:sp>
        <p:sp>
          <p:nvSpPr>
            <p:cNvPr id="137" name="TextBox 137"/>
            <p:cNvSpPr txBox="1"/>
            <p:nvPr/>
          </p:nvSpPr>
          <p:spPr>
            <a:xfrm>
              <a:off x="0" y="0"/>
              <a:ext cx="1371600" cy="365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39"/>
                </a:lnSpc>
              </a:pPr>
              <a:r>
                <a:rPr lang="en-US" sz="1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2026</a:t>
              </a:r>
            </a:p>
          </p:txBody>
        </p:sp>
      </p:grpSp>
      <p:sp>
        <p:nvSpPr>
          <p:cNvPr id="138" name="TextBox 138"/>
          <p:cNvSpPr txBox="1"/>
          <p:nvPr/>
        </p:nvSpPr>
        <p:spPr>
          <a:xfrm>
            <a:off x="2194560" y="4885563"/>
            <a:ext cx="2262378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15"/>
              </a:lnSpc>
              <a:spcBef>
                <a:spcPct val="0"/>
              </a:spcBef>
            </a:pPr>
            <a:r>
              <a:rPr lang="en-US" sz="1439" u="none" strike="noStrike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mob. +37061472898,</a:t>
            </a:r>
          </a:p>
          <a:p>
            <a:pPr marL="0" lvl="0" indent="0" algn="l">
              <a:lnSpc>
                <a:spcPts val="2015"/>
              </a:lnSpc>
              <a:spcBef>
                <a:spcPct val="0"/>
              </a:spcBef>
            </a:pPr>
            <a:r>
              <a:rPr lang="en-US" sz="1439" u="none" strike="noStrike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tel.: 052423581</a:t>
            </a:r>
          </a:p>
        </p:txBody>
      </p:sp>
      <p:sp>
        <p:nvSpPr>
          <p:cNvPr id="139" name="Freeform 139"/>
          <p:cNvSpPr/>
          <p:nvPr/>
        </p:nvSpPr>
        <p:spPr>
          <a:xfrm>
            <a:off x="5443147" y="6180703"/>
            <a:ext cx="504201" cy="504201"/>
          </a:xfrm>
          <a:custGeom>
            <a:avLst/>
            <a:gdLst/>
            <a:ahLst/>
            <a:cxnLst/>
            <a:rect l="l" t="t" r="r" b="b"/>
            <a:pathLst>
              <a:path w="504201" h="504201">
                <a:moveTo>
                  <a:pt x="0" y="0"/>
                </a:moveTo>
                <a:lnTo>
                  <a:pt x="504201" y="0"/>
                </a:lnTo>
                <a:lnTo>
                  <a:pt x="504201" y="504202"/>
                </a:lnTo>
                <a:lnTo>
                  <a:pt x="0" y="5042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0" name="TextBox 140"/>
          <p:cNvSpPr txBox="1"/>
          <p:nvPr/>
        </p:nvSpPr>
        <p:spPr>
          <a:xfrm>
            <a:off x="1591056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20637">
            <a:off x="-7937731" y="-3104442"/>
            <a:ext cx="9363830" cy="18234768"/>
            <a:chOff x="0" y="0"/>
            <a:chExt cx="2466194" cy="4802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6194" cy="4802573"/>
            </a:xfrm>
            <a:custGeom>
              <a:avLst/>
              <a:gdLst/>
              <a:ahLst/>
              <a:cxnLst/>
              <a:rect l="l" t="t" r="r" b="b"/>
              <a:pathLst>
                <a:path w="2466194" h="4802573">
                  <a:moveTo>
                    <a:pt x="0" y="0"/>
                  </a:moveTo>
                  <a:lnTo>
                    <a:pt x="2466194" y="0"/>
                  </a:lnTo>
                  <a:lnTo>
                    <a:pt x="2466194" y="4802573"/>
                  </a:lnTo>
                  <a:lnTo>
                    <a:pt x="0" y="4802573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6194" cy="4840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920637">
            <a:off x="1435808" y="-1756928"/>
            <a:ext cx="912016" cy="13800856"/>
            <a:chOff x="0" y="0"/>
            <a:chExt cx="240202" cy="363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202" cy="3634793"/>
            </a:xfrm>
            <a:custGeom>
              <a:avLst/>
              <a:gdLst/>
              <a:ahLst/>
              <a:cxnLst/>
              <a:rect l="l" t="t" r="r" b="b"/>
              <a:pathLst>
                <a:path w="240202" h="3634793">
                  <a:moveTo>
                    <a:pt x="0" y="0"/>
                  </a:moveTo>
                  <a:lnTo>
                    <a:pt x="240202" y="0"/>
                  </a:lnTo>
                  <a:lnTo>
                    <a:pt x="240202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>
                <a:alpha val="3490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202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289110" y="1147488"/>
            <a:ext cx="1262804" cy="1131932"/>
          </a:xfrm>
          <a:custGeom>
            <a:avLst/>
            <a:gdLst/>
            <a:ahLst/>
            <a:cxnLst/>
            <a:rect l="l" t="t" r="r" b="b"/>
            <a:pathLst>
              <a:path w="1262804" h="1131932">
                <a:moveTo>
                  <a:pt x="0" y="0"/>
                </a:moveTo>
                <a:lnTo>
                  <a:pt x="1262804" y="0"/>
                </a:lnTo>
                <a:lnTo>
                  <a:pt x="1262804" y="1131931"/>
                </a:lnTo>
                <a:lnTo>
                  <a:pt x="0" y="113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23075" y="-612448"/>
            <a:ext cx="1113970" cy="1146314"/>
          </a:xfrm>
          <a:custGeom>
            <a:avLst/>
            <a:gdLst/>
            <a:ahLst/>
            <a:cxnLst/>
            <a:rect l="l" t="t" r="r" b="b"/>
            <a:pathLst>
              <a:path w="1113970" h="1146314">
                <a:moveTo>
                  <a:pt x="0" y="0"/>
                </a:moveTo>
                <a:lnTo>
                  <a:pt x="1113970" y="0"/>
                </a:lnTo>
                <a:lnTo>
                  <a:pt x="1113970" y="1146315"/>
                </a:lnTo>
                <a:lnTo>
                  <a:pt x="0" y="1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52635" b="-14730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73880" y="9258300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4"/>
                </a:lnTo>
                <a:lnTo>
                  <a:pt x="0" y="205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6000">
            <a:off x="-53673" y="-35775"/>
            <a:ext cx="6993817" cy="10358550"/>
          </a:xfrm>
          <a:custGeom>
            <a:avLst/>
            <a:gdLst/>
            <a:ahLst/>
            <a:cxnLst/>
            <a:rect l="l" t="t" r="r" b="b"/>
            <a:pathLst>
              <a:path w="6993817" h="10358550">
                <a:moveTo>
                  <a:pt x="107723" y="0"/>
                </a:moveTo>
                <a:lnTo>
                  <a:pt x="6993817" y="72114"/>
                </a:lnTo>
                <a:lnTo>
                  <a:pt x="6886094" y="10358550"/>
                </a:lnTo>
                <a:lnTo>
                  <a:pt x="0" y="10286436"/>
                </a:lnTo>
                <a:lnTo>
                  <a:pt x="107723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 l="-69386" t="-499" r="-105174" b="-377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403682" y="2050395"/>
            <a:ext cx="6597556" cy="110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APIBENDRINIMAS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03682" y="3373621"/>
            <a:ext cx="9338233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Pasirinkite programą, pasitikrinkite priėmimo datas ir laiku pateikite prašymą.</a:t>
            </a:r>
          </a:p>
          <a:p>
            <a:pPr algn="l">
              <a:lnSpc>
                <a:spcPts val="3119"/>
              </a:lnSpc>
            </a:pPr>
            <a:endParaRPr lang="en-US" sz="2399">
              <a:solidFill>
                <a:srgbClr val="F3E7C8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792349" y="4497997"/>
            <a:ext cx="6096446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1"/>
              </a:lnSpc>
              <a:spcBef>
                <a:spcPct val="0"/>
              </a:spcBef>
            </a:pPr>
            <a:r>
              <a:rPr lang="en-US" sz="2201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Pasitikrinkite, kuris mokymosi kelias jums tinka.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92349" y="5133975"/>
            <a:ext cx="427568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1"/>
              </a:lnSpc>
              <a:spcBef>
                <a:spcPct val="0"/>
              </a:spcBef>
            </a:pPr>
            <a:r>
              <a:rPr lang="en-US" sz="2201" b="1" u="none" strike="noStrike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Pasirinkite dominančią programą.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94485" y="5772150"/>
            <a:ext cx="3323034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1"/>
              </a:lnSpc>
              <a:spcBef>
                <a:spcPct val="0"/>
              </a:spcBef>
            </a:pPr>
            <a:r>
              <a:rPr lang="en-US" sz="2201" b="1" u="none" strike="noStrike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Pasiruoškite dokumentus.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94485" y="6410325"/>
            <a:ext cx="6257051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41"/>
              </a:lnSpc>
              <a:spcBef>
                <a:spcPct val="0"/>
              </a:spcBef>
            </a:pPr>
            <a:r>
              <a:rPr lang="en-US" sz="2201" b="1" u="none" strike="noStrike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Profesinio mokymo programoms prašymą teikite per CPIS; I–II gimnazijos klasėms kreipkitės tiesiogiai į VSRC.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210383" y="8073094"/>
            <a:ext cx="3710492" cy="1390650"/>
            <a:chOff x="0" y="0"/>
            <a:chExt cx="4947323" cy="1854200"/>
          </a:xfrm>
        </p:grpSpPr>
        <p:sp>
          <p:nvSpPr>
            <p:cNvPr id="19" name="Freeform 19"/>
            <p:cNvSpPr/>
            <p:nvPr/>
          </p:nvSpPr>
          <p:spPr>
            <a:xfrm>
              <a:off x="6175" y="12700"/>
              <a:ext cx="4934973" cy="1828800"/>
            </a:xfrm>
            <a:custGeom>
              <a:avLst/>
              <a:gdLst/>
              <a:ahLst/>
              <a:cxnLst/>
              <a:rect l="l" t="t" r="r" b="b"/>
              <a:pathLst>
                <a:path w="4934973" h="1828800">
                  <a:moveTo>
                    <a:pt x="0" y="146304"/>
                  </a:moveTo>
                  <a:cubicBezTo>
                    <a:pt x="0" y="65532"/>
                    <a:pt x="32233" y="0"/>
                    <a:pt x="71937" y="0"/>
                  </a:cubicBezTo>
                  <a:lnTo>
                    <a:pt x="4863036" y="0"/>
                  </a:lnTo>
                  <a:cubicBezTo>
                    <a:pt x="4902740" y="0"/>
                    <a:pt x="4934973" y="65532"/>
                    <a:pt x="4934973" y="146304"/>
                  </a:cubicBezTo>
                  <a:lnTo>
                    <a:pt x="4934973" y="1682496"/>
                  </a:lnTo>
                  <a:cubicBezTo>
                    <a:pt x="4934973" y="1763268"/>
                    <a:pt x="4902740" y="1828800"/>
                    <a:pt x="4863036" y="1828800"/>
                  </a:cubicBezTo>
                  <a:lnTo>
                    <a:pt x="71937" y="1828800"/>
                  </a:lnTo>
                  <a:cubicBezTo>
                    <a:pt x="32233" y="1828800"/>
                    <a:pt x="0" y="1763268"/>
                    <a:pt x="0" y="168249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947323" cy="1854200"/>
            </a:xfrm>
            <a:custGeom>
              <a:avLst/>
              <a:gdLst/>
              <a:ahLst/>
              <a:cxnLst/>
              <a:rect l="l" t="t" r="r" b="b"/>
              <a:pathLst>
                <a:path w="4947323" h="1854200">
                  <a:moveTo>
                    <a:pt x="0" y="159004"/>
                  </a:moveTo>
                  <a:cubicBezTo>
                    <a:pt x="0" y="70993"/>
                    <a:pt x="35012" y="0"/>
                    <a:pt x="78112" y="0"/>
                  </a:cubicBezTo>
                  <a:lnTo>
                    <a:pt x="4869211" y="0"/>
                  </a:lnTo>
                  <a:lnTo>
                    <a:pt x="4869211" y="12700"/>
                  </a:lnTo>
                  <a:lnTo>
                    <a:pt x="4869211" y="0"/>
                  </a:lnTo>
                  <a:cubicBezTo>
                    <a:pt x="4912311" y="0"/>
                    <a:pt x="4947323" y="70993"/>
                    <a:pt x="4947323" y="159004"/>
                  </a:cubicBezTo>
                  <a:lnTo>
                    <a:pt x="4941148" y="159004"/>
                  </a:lnTo>
                  <a:lnTo>
                    <a:pt x="4947323" y="159004"/>
                  </a:lnTo>
                  <a:lnTo>
                    <a:pt x="4947323" y="1695196"/>
                  </a:lnTo>
                  <a:lnTo>
                    <a:pt x="4941148" y="1695196"/>
                  </a:lnTo>
                  <a:lnTo>
                    <a:pt x="4947323" y="1695196"/>
                  </a:lnTo>
                  <a:cubicBezTo>
                    <a:pt x="4947323" y="1783207"/>
                    <a:pt x="4912311" y="1854200"/>
                    <a:pt x="4869211" y="1854200"/>
                  </a:cubicBezTo>
                  <a:lnTo>
                    <a:pt x="4869211" y="1841500"/>
                  </a:lnTo>
                  <a:lnTo>
                    <a:pt x="4869211" y="1854200"/>
                  </a:lnTo>
                  <a:lnTo>
                    <a:pt x="78112" y="1854200"/>
                  </a:lnTo>
                  <a:lnTo>
                    <a:pt x="78112" y="1841500"/>
                  </a:lnTo>
                  <a:lnTo>
                    <a:pt x="78112" y="1854200"/>
                  </a:lnTo>
                  <a:cubicBezTo>
                    <a:pt x="35012" y="1854200"/>
                    <a:pt x="0" y="1783207"/>
                    <a:pt x="0" y="1695196"/>
                  </a:cubicBezTo>
                  <a:lnTo>
                    <a:pt x="0" y="159004"/>
                  </a:lnTo>
                  <a:lnTo>
                    <a:pt x="6175" y="159004"/>
                  </a:lnTo>
                  <a:lnTo>
                    <a:pt x="0" y="159004"/>
                  </a:lnTo>
                  <a:moveTo>
                    <a:pt x="12350" y="159004"/>
                  </a:moveTo>
                  <a:lnTo>
                    <a:pt x="12350" y="1695196"/>
                  </a:lnTo>
                  <a:lnTo>
                    <a:pt x="6175" y="1695196"/>
                  </a:lnTo>
                  <a:lnTo>
                    <a:pt x="12350" y="1695196"/>
                  </a:lnTo>
                  <a:cubicBezTo>
                    <a:pt x="12350" y="1768856"/>
                    <a:pt x="41742" y="1828800"/>
                    <a:pt x="78112" y="1828800"/>
                  </a:cubicBezTo>
                  <a:lnTo>
                    <a:pt x="4869211" y="1828800"/>
                  </a:lnTo>
                  <a:cubicBezTo>
                    <a:pt x="4905581" y="1828800"/>
                    <a:pt x="4934973" y="1768856"/>
                    <a:pt x="4934973" y="1695196"/>
                  </a:cubicBezTo>
                  <a:lnTo>
                    <a:pt x="4934973" y="159004"/>
                  </a:lnTo>
                  <a:cubicBezTo>
                    <a:pt x="4934973" y="85344"/>
                    <a:pt x="4905581" y="25400"/>
                    <a:pt x="4869211" y="25400"/>
                  </a:cubicBezTo>
                  <a:lnTo>
                    <a:pt x="78112" y="25400"/>
                  </a:lnTo>
                  <a:lnTo>
                    <a:pt x="78112" y="12700"/>
                  </a:lnTo>
                  <a:lnTo>
                    <a:pt x="78112" y="25400"/>
                  </a:lnTo>
                  <a:cubicBezTo>
                    <a:pt x="41742" y="25400"/>
                    <a:pt x="12350" y="85344"/>
                    <a:pt x="1235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210383" y="8065622"/>
            <a:ext cx="47625" cy="1390650"/>
            <a:chOff x="0" y="0"/>
            <a:chExt cx="63500" cy="1854200"/>
          </a:xfrm>
        </p:grpSpPr>
        <p:sp>
          <p:nvSpPr>
            <p:cNvPr id="22" name="Freeform 22"/>
            <p:cNvSpPr/>
            <p:nvPr/>
          </p:nvSpPr>
          <p:spPr>
            <a:xfrm>
              <a:off x="9020" y="12700"/>
              <a:ext cx="45460" cy="1828800"/>
            </a:xfrm>
            <a:custGeom>
              <a:avLst/>
              <a:gdLst/>
              <a:ahLst/>
              <a:cxnLst/>
              <a:rect l="l" t="t" r="r" b="b"/>
              <a:pathLst>
                <a:path w="45460" h="1828800">
                  <a:moveTo>
                    <a:pt x="0" y="0"/>
                  </a:moveTo>
                  <a:lnTo>
                    <a:pt x="45460" y="0"/>
                  </a:lnTo>
                  <a:lnTo>
                    <a:pt x="45460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3500" cy="1854200"/>
            </a:xfrm>
            <a:custGeom>
              <a:avLst/>
              <a:gdLst/>
              <a:ahLst/>
              <a:cxnLst/>
              <a:rect l="l" t="t" r="r" b="b"/>
              <a:pathLst>
                <a:path w="63500" h="1854200">
                  <a:moveTo>
                    <a:pt x="9020" y="0"/>
                  </a:moveTo>
                  <a:lnTo>
                    <a:pt x="54480" y="0"/>
                  </a:lnTo>
                  <a:cubicBezTo>
                    <a:pt x="59441" y="0"/>
                    <a:pt x="63500" y="5715"/>
                    <a:pt x="63500" y="12700"/>
                  </a:cubicBezTo>
                  <a:lnTo>
                    <a:pt x="63500" y="1841500"/>
                  </a:lnTo>
                  <a:cubicBezTo>
                    <a:pt x="63500" y="1848485"/>
                    <a:pt x="59441" y="1854200"/>
                    <a:pt x="54480" y="1854200"/>
                  </a:cubicBezTo>
                  <a:lnTo>
                    <a:pt x="9020" y="1854200"/>
                  </a:lnTo>
                  <a:cubicBezTo>
                    <a:pt x="4059" y="1854200"/>
                    <a:pt x="0" y="1848485"/>
                    <a:pt x="0" y="1841500"/>
                  </a:cubicBezTo>
                  <a:lnTo>
                    <a:pt x="0" y="12700"/>
                  </a:lnTo>
                  <a:cubicBezTo>
                    <a:pt x="0" y="5715"/>
                    <a:pt x="4059" y="0"/>
                    <a:pt x="9020" y="0"/>
                  </a:cubicBezTo>
                  <a:moveTo>
                    <a:pt x="9020" y="25400"/>
                  </a:moveTo>
                  <a:lnTo>
                    <a:pt x="9020" y="12700"/>
                  </a:lnTo>
                  <a:lnTo>
                    <a:pt x="18040" y="12700"/>
                  </a:lnTo>
                  <a:lnTo>
                    <a:pt x="18040" y="1841500"/>
                  </a:lnTo>
                  <a:lnTo>
                    <a:pt x="9020" y="1841500"/>
                  </a:lnTo>
                  <a:lnTo>
                    <a:pt x="9020" y="1828800"/>
                  </a:lnTo>
                  <a:lnTo>
                    <a:pt x="54480" y="1828800"/>
                  </a:lnTo>
                  <a:lnTo>
                    <a:pt x="54480" y="1841500"/>
                  </a:lnTo>
                  <a:lnTo>
                    <a:pt x="45460" y="1841500"/>
                  </a:lnTo>
                  <a:lnTo>
                    <a:pt x="45460" y="12700"/>
                  </a:lnTo>
                  <a:lnTo>
                    <a:pt x="54480" y="12700"/>
                  </a:lnTo>
                  <a:lnTo>
                    <a:pt x="54480" y="25400"/>
                  </a:lnTo>
                  <a:lnTo>
                    <a:pt x="902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8325468" y="8382000"/>
            <a:ext cx="2418732" cy="323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1"/>
              </a:lnSpc>
              <a:spcBef>
                <a:spcPct val="0"/>
              </a:spcBef>
            </a:pPr>
            <a:r>
              <a:rPr lang="en-US" sz="2101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Mokausi</a:t>
            </a:r>
            <a:r>
              <a:rPr lang="en-US" sz="2101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2101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Lietuvoje</a:t>
            </a:r>
            <a:endParaRPr lang="en-US" sz="2101" b="1" dirty="0">
              <a:solidFill>
                <a:srgbClr val="FFFFFF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331788" y="8758894"/>
            <a:ext cx="221620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1"/>
              </a:lnSpc>
              <a:spcBef>
                <a:spcPct val="0"/>
              </a:spcBef>
            </a:pPr>
            <a:r>
              <a:rPr lang="en-US" sz="1701" b="1" dirty="0">
                <a:solidFill>
                  <a:srgbClr val="F7E8C3"/>
                </a:solidFill>
                <a:latin typeface="Aptos Bold"/>
                <a:ea typeface="Aptos Bold"/>
                <a:cs typeface="Aptos Bold"/>
                <a:sym typeface="Aptos Bold"/>
              </a:rPr>
              <a:t>CPIS </a:t>
            </a:r>
            <a:r>
              <a:rPr lang="en-US" sz="1701" b="1" dirty="0" err="1">
                <a:solidFill>
                  <a:srgbClr val="F7E8C3"/>
                </a:solidFill>
                <a:latin typeface="Aptos Bold"/>
                <a:ea typeface="Aptos Bold"/>
                <a:cs typeface="Aptos Bold"/>
                <a:sym typeface="Aptos Bold"/>
              </a:rPr>
              <a:t>prašymo</a:t>
            </a:r>
            <a:r>
              <a:rPr lang="en-US" sz="1701" b="1" dirty="0">
                <a:solidFill>
                  <a:srgbClr val="F7E8C3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1701" b="1" dirty="0" err="1">
                <a:solidFill>
                  <a:srgbClr val="F7E8C3"/>
                </a:solidFill>
                <a:latin typeface="Aptos Bold"/>
                <a:ea typeface="Aptos Bold"/>
                <a:cs typeface="Aptos Bold"/>
                <a:sym typeface="Aptos Bold"/>
              </a:rPr>
              <a:t>teikimui</a:t>
            </a:r>
            <a:endParaRPr lang="en-US" sz="1701" b="1" dirty="0">
              <a:solidFill>
                <a:srgbClr val="F7E8C3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1578618" y="8073094"/>
            <a:ext cx="47625" cy="1390650"/>
            <a:chOff x="0" y="0"/>
            <a:chExt cx="63500" cy="1854200"/>
          </a:xfrm>
        </p:grpSpPr>
        <p:sp>
          <p:nvSpPr>
            <p:cNvPr id="27" name="Freeform 27"/>
            <p:cNvSpPr/>
            <p:nvPr/>
          </p:nvSpPr>
          <p:spPr>
            <a:xfrm>
              <a:off x="9020" y="12700"/>
              <a:ext cx="45460" cy="1828800"/>
            </a:xfrm>
            <a:custGeom>
              <a:avLst/>
              <a:gdLst/>
              <a:ahLst/>
              <a:cxnLst/>
              <a:rect l="l" t="t" r="r" b="b"/>
              <a:pathLst>
                <a:path w="45460" h="1828800">
                  <a:moveTo>
                    <a:pt x="0" y="0"/>
                  </a:moveTo>
                  <a:lnTo>
                    <a:pt x="45460" y="0"/>
                  </a:lnTo>
                  <a:lnTo>
                    <a:pt x="45460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63500" cy="1854200"/>
            </a:xfrm>
            <a:custGeom>
              <a:avLst/>
              <a:gdLst/>
              <a:ahLst/>
              <a:cxnLst/>
              <a:rect l="l" t="t" r="r" b="b"/>
              <a:pathLst>
                <a:path w="63500" h="1854200">
                  <a:moveTo>
                    <a:pt x="9020" y="0"/>
                  </a:moveTo>
                  <a:lnTo>
                    <a:pt x="54480" y="0"/>
                  </a:lnTo>
                  <a:cubicBezTo>
                    <a:pt x="59441" y="0"/>
                    <a:pt x="63500" y="5715"/>
                    <a:pt x="63500" y="12700"/>
                  </a:cubicBezTo>
                  <a:lnTo>
                    <a:pt x="63500" y="1841500"/>
                  </a:lnTo>
                  <a:cubicBezTo>
                    <a:pt x="63500" y="1848485"/>
                    <a:pt x="59441" y="1854200"/>
                    <a:pt x="54480" y="1854200"/>
                  </a:cubicBezTo>
                  <a:lnTo>
                    <a:pt x="9020" y="1854200"/>
                  </a:lnTo>
                  <a:cubicBezTo>
                    <a:pt x="4059" y="1854200"/>
                    <a:pt x="0" y="1848485"/>
                    <a:pt x="0" y="1841500"/>
                  </a:cubicBezTo>
                  <a:lnTo>
                    <a:pt x="0" y="12700"/>
                  </a:lnTo>
                  <a:cubicBezTo>
                    <a:pt x="0" y="5715"/>
                    <a:pt x="4059" y="0"/>
                    <a:pt x="9020" y="0"/>
                  </a:cubicBezTo>
                  <a:moveTo>
                    <a:pt x="9020" y="25400"/>
                  </a:moveTo>
                  <a:lnTo>
                    <a:pt x="9020" y="12700"/>
                  </a:lnTo>
                  <a:lnTo>
                    <a:pt x="18040" y="12700"/>
                  </a:lnTo>
                  <a:lnTo>
                    <a:pt x="18040" y="1841500"/>
                  </a:lnTo>
                  <a:lnTo>
                    <a:pt x="9020" y="1841500"/>
                  </a:lnTo>
                  <a:lnTo>
                    <a:pt x="9020" y="1828800"/>
                  </a:lnTo>
                  <a:lnTo>
                    <a:pt x="54480" y="1828800"/>
                  </a:lnTo>
                  <a:lnTo>
                    <a:pt x="54480" y="1841500"/>
                  </a:lnTo>
                  <a:lnTo>
                    <a:pt x="45460" y="1841500"/>
                  </a:lnTo>
                  <a:lnTo>
                    <a:pt x="45460" y="12700"/>
                  </a:lnTo>
                  <a:lnTo>
                    <a:pt x="54480" y="12700"/>
                  </a:lnTo>
                  <a:lnTo>
                    <a:pt x="54480" y="25400"/>
                  </a:lnTo>
                  <a:lnTo>
                    <a:pt x="902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1578618" y="8073094"/>
            <a:ext cx="3710492" cy="1390650"/>
            <a:chOff x="0" y="0"/>
            <a:chExt cx="4947323" cy="1854200"/>
          </a:xfrm>
        </p:grpSpPr>
        <p:sp>
          <p:nvSpPr>
            <p:cNvPr id="30" name="Freeform 30"/>
            <p:cNvSpPr/>
            <p:nvPr/>
          </p:nvSpPr>
          <p:spPr>
            <a:xfrm>
              <a:off x="6175" y="12700"/>
              <a:ext cx="4934973" cy="1828800"/>
            </a:xfrm>
            <a:custGeom>
              <a:avLst/>
              <a:gdLst/>
              <a:ahLst/>
              <a:cxnLst/>
              <a:rect l="l" t="t" r="r" b="b"/>
              <a:pathLst>
                <a:path w="4934973" h="1828800">
                  <a:moveTo>
                    <a:pt x="0" y="146304"/>
                  </a:moveTo>
                  <a:cubicBezTo>
                    <a:pt x="0" y="65532"/>
                    <a:pt x="32233" y="0"/>
                    <a:pt x="71937" y="0"/>
                  </a:cubicBezTo>
                  <a:lnTo>
                    <a:pt x="4863036" y="0"/>
                  </a:lnTo>
                  <a:cubicBezTo>
                    <a:pt x="4902740" y="0"/>
                    <a:pt x="4934973" y="65532"/>
                    <a:pt x="4934973" y="146304"/>
                  </a:cubicBezTo>
                  <a:lnTo>
                    <a:pt x="4934973" y="1682496"/>
                  </a:lnTo>
                  <a:cubicBezTo>
                    <a:pt x="4934973" y="1763268"/>
                    <a:pt x="4902740" y="1828800"/>
                    <a:pt x="4863036" y="1828800"/>
                  </a:cubicBezTo>
                  <a:lnTo>
                    <a:pt x="71937" y="1828800"/>
                  </a:lnTo>
                  <a:cubicBezTo>
                    <a:pt x="32233" y="1828800"/>
                    <a:pt x="0" y="1763268"/>
                    <a:pt x="0" y="168249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4947323" cy="1854200"/>
            </a:xfrm>
            <a:custGeom>
              <a:avLst/>
              <a:gdLst/>
              <a:ahLst/>
              <a:cxnLst/>
              <a:rect l="l" t="t" r="r" b="b"/>
              <a:pathLst>
                <a:path w="4947323" h="1854200">
                  <a:moveTo>
                    <a:pt x="0" y="159004"/>
                  </a:moveTo>
                  <a:cubicBezTo>
                    <a:pt x="0" y="70993"/>
                    <a:pt x="35012" y="0"/>
                    <a:pt x="78112" y="0"/>
                  </a:cubicBezTo>
                  <a:lnTo>
                    <a:pt x="4869211" y="0"/>
                  </a:lnTo>
                  <a:lnTo>
                    <a:pt x="4869211" y="12700"/>
                  </a:lnTo>
                  <a:lnTo>
                    <a:pt x="4869211" y="0"/>
                  </a:lnTo>
                  <a:cubicBezTo>
                    <a:pt x="4912311" y="0"/>
                    <a:pt x="4947323" y="70993"/>
                    <a:pt x="4947323" y="159004"/>
                  </a:cubicBezTo>
                  <a:lnTo>
                    <a:pt x="4941148" y="159004"/>
                  </a:lnTo>
                  <a:lnTo>
                    <a:pt x="4947323" y="159004"/>
                  </a:lnTo>
                  <a:lnTo>
                    <a:pt x="4947323" y="1695196"/>
                  </a:lnTo>
                  <a:lnTo>
                    <a:pt x="4941148" y="1695196"/>
                  </a:lnTo>
                  <a:lnTo>
                    <a:pt x="4947323" y="1695196"/>
                  </a:lnTo>
                  <a:cubicBezTo>
                    <a:pt x="4947323" y="1783207"/>
                    <a:pt x="4912311" y="1854200"/>
                    <a:pt x="4869211" y="1854200"/>
                  </a:cubicBezTo>
                  <a:lnTo>
                    <a:pt x="4869211" y="1841500"/>
                  </a:lnTo>
                  <a:lnTo>
                    <a:pt x="4869211" y="1854200"/>
                  </a:lnTo>
                  <a:lnTo>
                    <a:pt x="78112" y="1854200"/>
                  </a:lnTo>
                  <a:lnTo>
                    <a:pt x="78112" y="1841500"/>
                  </a:lnTo>
                  <a:lnTo>
                    <a:pt x="78112" y="1854200"/>
                  </a:lnTo>
                  <a:cubicBezTo>
                    <a:pt x="35012" y="1854200"/>
                    <a:pt x="0" y="1783207"/>
                    <a:pt x="0" y="1695196"/>
                  </a:cubicBezTo>
                  <a:lnTo>
                    <a:pt x="0" y="159004"/>
                  </a:lnTo>
                  <a:lnTo>
                    <a:pt x="6175" y="159004"/>
                  </a:lnTo>
                  <a:lnTo>
                    <a:pt x="0" y="159004"/>
                  </a:lnTo>
                  <a:moveTo>
                    <a:pt x="12350" y="159004"/>
                  </a:moveTo>
                  <a:lnTo>
                    <a:pt x="12350" y="1695196"/>
                  </a:lnTo>
                  <a:lnTo>
                    <a:pt x="6175" y="1695196"/>
                  </a:lnTo>
                  <a:lnTo>
                    <a:pt x="12350" y="1695196"/>
                  </a:lnTo>
                  <a:cubicBezTo>
                    <a:pt x="12350" y="1768856"/>
                    <a:pt x="41742" y="1828800"/>
                    <a:pt x="78112" y="1828800"/>
                  </a:cubicBezTo>
                  <a:lnTo>
                    <a:pt x="4869211" y="1828800"/>
                  </a:lnTo>
                  <a:cubicBezTo>
                    <a:pt x="4905581" y="1828800"/>
                    <a:pt x="4934973" y="1768856"/>
                    <a:pt x="4934973" y="1695196"/>
                  </a:cubicBezTo>
                  <a:lnTo>
                    <a:pt x="4934973" y="159004"/>
                  </a:lnTo>
                  <a:cubicBezTo>
                    <a:pt x="4934973" y="85344"/>
                    <a:pt x="4905581" y="25400"/>
                    <a:pt x="4869211" y="25400"/>
                  </a:cubicBezTo>
                  <a:lnTo>
                    <a:pt x="78112" y="25400"/>
                  </a:lnTo>
                  <a:lnTo>
                    <a:pt x="78112" y="12700"/>
                  </a:lnTo>
                  <a:lnTo>
                    <a:pt x="78112" y="25400"/>
                  </a:lnTo>
                  <a:cubicBezTo>
                    <a:pt x="41742" y="25400"/>
                    <a:pt x="12350" y="85344"/>
                    <a:pt x="1235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2641179" y="8444569"/>
            <a:ext cx="299049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  <a:spcBef>
                <a:spcPct val="0"/>
              </a:spcBef>
            </a:pPr>
            <a:r>
              <a:rPr lang="en-US" sz="2101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VSRC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41179" y="8758894"/>
            <a:ext cx="251876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41"/>
              </a:lnSpc>
              <a:spcBef>
                <a:spcPct val="0"/>
              </a:spcBef>
            </a:pPr>
            <a:r>
              <a:rPr lang="en-US" sz="1701" b="1" u="none" strike="noStrike">
                <a:solidFill>
                  <a:srgbClr val="F7E8C3"/>
                </a:solidFill>
                <a:latin typeface="Aptos Bold"/>
                <a:ea typeface="Aptos Bold"/>
                <a:cs typeface="Aptos Bold"/>
                <a:sym typeface="Aptos Bold"/>
              </a:rPr>
              <a:t>Konsultacijai ir priėmimui</a:t>
            </a:r>
          </a:p>
        </p:txBody>
      </p:sp>
      <p:sp>
        <p:nvSpPr>
          <p:cNvPr id="34" name="Freeform 34" descr="preencoded.png"/>
          <p:cNvSpPr/>
          <p:nvPr/>
        </p:nvSpPr>
        <p:spPr>
          <a:xfrm>
            <a:off x="7403682" y="8343344"/>
            <a:ext cx="781606" cy="781606"/>
          </a:xfrm>
          <a:custGeom>
            <a:avLst/>
            <a:gdLst/>
            <a:ahLst/>
            <a:cxnLst/>
            <a:rect l="l" t="t" r="r" b="b"/>
            <a:pathLst>
              <a:path w="781606" h="781606">
                <a:moveTo>
                  <a:pt x="0" y="0"/>
                </a:moveTo>
                <a:lnTo>
                  <a:pt x="781606" y="0"/>
                </a:lnTo>
                <a:lnTo>
                  <a:pt x="781606" y="781606"/>
                </a:lnTo>
                <a:lnTo>
                  <a:pt x="0" y="781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 descr="preencoded.png"/>
          <p:cNvSpPr/>
          <p:nvPr/>
        </p:nvSpPr>
        <p:spPr>
          <a:xfrm>
            <a:off x="11735108" y="8391525"/>
            <a:ext cx="723562" cy="723562"/>
          </a:xfrm>
          <a:custGeom>
            <a:avLst/>
            <a:gdLst/>
            <a:ahLst/>
            <a:cxnLst/>
            <a:rect l="l" t="t" r="r" b="b"/>
            <a:pathLst>
              <a:path w="723562" h="723562">
                <a:moveTo>
                  <a:pt x="0" y="0"/>
                </a:moveTo>
                <a:lnTo>
                  <a:pt x="723562" y="0"/>
                </a:lnTo>
                <a:lnTo>
                  <a:pt x="723562" y="723562"/>
                </a:lnTo>
                <a:lnTo>
                  <a:pt x="0" y="723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7341763" y="4531716"/>
            <a:ext cx="221555" cy="221555"/>
            <a:chOff x="0" y="0"/>
            <a:chExt cx="354584" cy="354584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7341763" y="5189885"/>
            <a:ext cx="221555" cy="221555"/>
            <a:chOff x="0" y="0"/>
            <a:chExt cx="354584" cy="354584"/>
          </a:xfrm>
        </p:grpSpPr>
        <p:sp>
          <p:nvSpPr>
            <p:cNvPr id="40" name="Freeform 40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7341763" y="5828060"/>
            <a:ext cx="221555" cy="221555"/>
            <a:chOff x="0" y="0"/>
            <a:chExt cx="354584" cy="354584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7341763" y="6468715"/>
            <a:ext cx="221555" cy="221555"/>
            <a:chOff x="0" y="0"/>
            <a:chExt cx="354584" cy="354584"/>
          </a:xfrm>
        </p:grpSpPr>
        <p:sp>
          <p:nvSpPr>
            <p:cNvPr id="46" name="Freeform 46"/>
            <p:cNvSpPr/>
            <p:nvPr/>
          </p:nvSpPr>
          <p:spPr>
            <a:xfrm>
              <a:off x="12700" y="12700"/>
              <a:ext cx="329184" cy="329184"/>
            </a:xfrm>
            <a:custGeom>
              <a:avLst/>
              <a:gdLst/>
              <a:ahLst/>
              <a:cxnLst/>
              <a:rect l="l" t="t" r="r" b="b"/>
              <a:pathLst>
                <a:path w="329184" h="329184">
                  <a:moveTo>
                    <a:pt x="0" y="164592"/>
                  </a:moveTo>
                  <a:cubicBezTo>
                    <a:pt x="0" y="73660"/>
                    <a:pt x="73660" y="0"/>
                    <a:pt x="164592" y="0"/>
                  </a:cubicBezTo>
                  <a:cubicBezTo>
                    <a:pt x="255524" y="0"/>
                    <a:pt x="329184" y="73660"/>
                    <a:pt x="329184" y="164592"/>
                  </a:cubicBezTo>
                  <a:cubicBezTo>
                    <a:pt x="329184" y="255524"/>
                    <a:pt x="255524" y="329184"/>
                    <a:pt x="164592" y="329184"/>
                  </a:cubicBezTo>
                  <a:cubicBezTo>
                    <a:pt x="73660" y="329184"/>
                    <a:pt x="0" y="255524"/>
                    <a:pt x="0" y="1645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354584" cy="354584"/>
            </a:xfrm>
            <a:custGeom>
              <a:avLst/>
              <a:gdLst/>
              <a:ahLst/>
              <a:cxnLst/>
              <a:rect l="l" t="t" r="r" b="b"/>
              <a:pathLst>
                <a:path w="354584" h="354584">
                  <a:moveTo>
                    <a:pt x="0" y="177292"/>
                  </a:moveTo>
                  <a:cubicBezTo>
                    <a:pt x="0" y="79375"/>
                    <a:pt x="79375" y="0"/>
                    <a:pt x="177292" y="0"/>
                  </a:cubicBezTo>
                  <a:lnTo>
                    <a:pt x="177292" y="12700"/>
                  </a:lnTo>
                  <a:lnTo>
                    <a:pt x="177292" y="0"/>
                  </a:lnTo>
                  <a:cubicBezTo>
                    <a:pt x="275209" y="0"/>
                    <a:pt x="354584" y="79375"/>
                    <a:pt x="354584" y="177292"/>
                  </a:cubicBezTo>
                  <a:lnTo>
                    <a:pt x="341884" y="177292"/>
                  </a:lnTo>
                  <a:lnTo>
                    <a:pt x="354584" y="177292"/>
                  </a:lnTo>
                  <a:cubicBezTo>
                    <a:pt x="354584" y="275209"/>
                    <a:pt x="275209" y="354584"/>
                    <a:pt x="177292" y="354584"/>
                  </a:cubicBezTo>
                  <a:lnTo>
                    <a:pt x="177292" y="341884"/>
                  </a:lnTo>
                  <a:lnTo>
                    <a:pt x="177292" y="354584"/>
                  </a:lnTo>
                  <a:cubicBezTo>
                    <a:pt x="79375" y="354584"/>
                    <a:pt x="0" y="275209"/>
                    <a:pt x="0" y="177292"/>
                  </a:cubicBezTo>
                  <a:lnTo>
                    <a:pt x="12700" y="177292"/>
                  </a:lnTo>
                  <a:lnTo>
                    <a:pt x="25400" y="177292"/>
                  </a:lnTo>
                  <a:lnTo>
                    <a:pt x="12700" y="177292"/>
                  </a:lnTo>
                  <a:lnTo>
                    <a:pt x="0" y="177292"/>
                  </a:lnTo>
                  <a:moveTo>
                    <a:pt x="25400" y="177292"/>
                  </a:moveTo>
                  <a:cubicBezTo>
                    <a:pt x="25400" y="184277"/>
                    <a:pt x="19685" y="189992"/>
                    <a:pt x="12700" y="189992"/>
                  </a:cubicBezTo>
                  <a:cubicBezTo>
                    <a:pt x="5715" y="189992"/>
                    <a:pt x="0" y="184277"/>
                    <a:pt x="0" y="177292"/>
                  </a:cubicBezTo>
                  <a:cubicBezTo>
                    <a:pt x="0" y="170307"/>
                    <a:pt x="5715" y="164592"/>
                    <a:pt x="12700" y="164592"/>
                  </a:cubicBezTo>
                  <a:cubicBezTo>
                    <a:pt x="19685" y="164592"/>
                    <a:pt x="25400" y="170307"/>
                    <a:pt x="25400" y="177292"/>
                  </a:cubicBezTo>
                  <a:cubicBezTo>
                    <a:pt x="25400" y="261239"/>
                    <a:pt x="93345" y="329184"/>
                    <a:pt x="177292" y="329184"/>
                  </a:cubicBezTo>
                  <a:cubicBezTo>
                    <a:pt x="261239" y="329184"/>
                    <a:pt x="329184" y="261239"/>
                    <a:pt x="329184" y="177292"/>
                  </a:cubicBezTo>
                  <a:cubicBezTo>
                    <a:pt x="329184" y="93345"/>
                    <a:pt x="261239" y="25400"/>
                    <a:pt x="177292" y="25400"/>
                  </a:cubicBezTo>
                  <a:lnTo>
                    <a:pt x="177292" y="12700"/>
                  </a:lnTo>
                  <a:lnTo>
                    <a:pt x="177292" y="25400"/>
                  </a:lnTo>
                  <a:cubicBezTo>
                    <a:pt x="93345" y="25400"/>
                    <a:pt x="25400" y="93345"/>
                    <a:pt x="25400" y="17729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20637">
            <a:off x="11685757" y="-1787558"/>
            <a:ext cx="1283773" cy="13800856"/>
            <a:chOff x="0" y="0"/>
            <a:chExt cx="338113" cy="3634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113" cy="3634793"/>
            </a:xfrm>
            <a:custGeom>
              <a:avLst/>
              <a:gdLst/>
              <a:ahLst/>
              <a:cxnLst/>
              <a:rect l="l" t="t" r="r" b="b"/>
              <a:pathLst>
                <a:path w="338113" h="3634793">
                  <a:moveTo>
                    <a:pt x="0" y="0"/>
                  </a:moveTo>
                  <a:lnTo>
                    <a:pt x="338113" y="0"/>
                  </a:lnTo>
                  <a:lnTo>
                    <a:pt x="338113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>
                <a:alpha val="3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8113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920637">
            <a:off x="12422383" y="-530518"/>
            <a:ext cx="9363830" cy="13800856"/>
            <a:chOff x="0" y="0"/>
            <a:chExt cx="2466194" cy="363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6194" cy="3634793"/>
            </a:xfrm>
            <a:custGeom>
              <a:avLst/>
              <a:gdLst/>
              <a:ahLst/>
              <a:cxnLst/>
              <a:rect l="l" t="t" r="r" b="b"/>
              <a:pathLst>
                <a:path w="2466194" h="3634793">
                  <a:moveTo>
                    <a:pt x="0" y="0"/>
                  </a:moveTo>
                  <a:lnTo>
                    <a:pt x="2466194" y="0"/>
                  </a:lnTo>
                  <a:lnTo>
                    <a:pt x="2466194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66194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70176" y="7708376"/>
            <a:ext cx="7602463" cy="914865"/>
            <a:chOff x="0" y="0"/>
            <a:chExt cx="6957583" cy="8372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57583" cy="837261"/>
            </a:xfrm>
            <a:custGeom>
              <a:avLst/>
              <a:gdLst/>
              <a:ahLst/>
              <a:cxnLst/>
              <a:rect l="l" t="t" r="r" b="b"/>
              <a:pathLst>
                <a:path w="6957583" h="837261">
                  <a:moveTo>
                    <a:pt x="230188" y="0"/>
                  </a:moveTo>
                  <a:lnTo>
                    <a:pt x="6957583" y="0"/>
                  </a:lnTo>
                  <a:lnTo>
                    <a:pt x="6727396" y="837261"/>
                  </a:lnTo>
                  <a:lnTo>
                    <a:pt x="0" y="837261"/>
                  </a:lnTo>
                  <a:lnTo>
                    <a:pt x="230188" y="0"/>
                  </a:lnTo>
                  <a:close/>
                </a:path>
              </a:pathLst>
            </a:custGeom>
            <a:solidFill>
              <a:srgbClr val="2E2E2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254000" y="-38100"/>
              <a:ext cx="6449583" cy="875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988180"/>
            <a:ext cx="282697" cy="1270120"/>
            <a:chOff x="0" y="0"/>
            <a:chExt cx="74455" cy="3345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455" cy="334517"/>
            </a:xfrm>
            <a:custGeom>
              <a:avLst/>
              <a:gdLst/>
              <a:ahLst/>
              <a:cxnLst/>
              <a:rect l="l" t="t" r="r" b="b"/>
              <a:pathLst>
                <a:path w="74455" h="334517">
                  <a:moveTo>
                    <a:pt x="0" y="0"/>
                  </a:moveTo>
                  <a:lnTo>
                    <a:pt x="74455" y="0"/>
                  </a:lnTo>
                  <a:lnTo>
                    <a:pt x="74455" y="334517"/>
                  </a:lnTo>
                  <a:lnTo>
                    <a:pt x="0" y="334517"/>
                  </a:lnTo>
                  <a:close/>
                </a:path>
              </a:pathLst>
            </a:custGeom>
            <a:solidFill>
              <a:srgbClr val="FBECC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455" cy="372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852198" y="9079230"/>
            <a:ext cx="504201" cy="504201"/>
          </a:xfrm>
          <a:custGeom>
            <a:avLst/>
            <a:gdLst/>
            <a:ahLst/>
            <a:cxnLst/>
            <a:rect l="l" t="t" r="r" b="b"/>
            <a:pathLst>
              <a:path w="504201" h="504201">
                <a:moveTo>
                  <a:pt x="0" y="0"/>
                </a:moveTo>
                <a:lnTo>
                  <a:pt x="504201" y="0"/>
                </a:lnTo>
                <a:lnTo>
                  <a:pt x="504201" y="504201"/>
                </a:lnTo>
                <a:lnTo>
                  <a:pt x="0" y="50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97977" y="1787716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4"/>
                </a:lnTo>
                <a:lnTo>
                  <a:pt x="0" y="205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58988" y="7659001"/>
            <a:ext cx="605747" cy="623335"/>
          </a:xfrm>
          <a:custGeom>
            <a:avLst/>
            <a:gdLst/>
            <a:ahLst/>
            <a:cxnLst/>
            <a:rect l="l" t="t" r="r" b="b"/>
            <a:pathLst>
              <a:path w="605747" h="623335">
                <a:moveTo>
                  <a:pt x="0" y="0"/>
                </a:moveTo>
                <a:lnTo>
                  <a:pt x="605747" y="0"/>
                </a:lnTo>
                <a:lnTo>
                  <a:pt x="605747" y="623335"/>
                </a:lnTo>
                <a:lnTo>
                  <a:pt x="0" y="6233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52635" b="-14730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810146" y="483560"/>
            <a:ext cx="898558" cy="924648"/>
          </a:xfrm>
          <a:custGeom>
            <a:avLst/>
            <a:gdLst/>
            <a:ahLst/>
            <a:cxnLst/>
            <a:rect l="l" t="t" r="r" b="b"/>
            <a:pathLst>
              <a:path w="898558" h="924648">
                <a:moveTo>
                  <a:pt x="0" y="0"/>
                </a:moveTo>
                <a:lnTo>
                  <a:pt x="898558" y="0"/>
                </a:lnTo>
                <a:lnTo>
                  <a:pt x="898558" y="924648"/>
                </a:lnTo>
                <a:lnTo>
                  <a:pt x="0" y="924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52635" b="-147305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27107" y="5387777"/>
            <a:ext cx="3356377" cy="481551"/>
            <a:chOff x="0" y="0"/>
            <a:chExt cx="883984" cy="1268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3984" cy="126828"/>
            </a:xfrm>
            <a:custGeom>
              <a:avLst/>
              <a:gdLst/>
              <a:ahLst/>
              <a:cxnLst/>
              <a:rect l="l" t="t" r="r" b="b"/>
              <a:pathLst>
                <a:path w="883984" h="126828">
                  <a:moveTo>
                    <a:pt x="0" y="0"/>
                  </a:moveTo>
                  <a:lnTo>
                    <a:pt x="883984" y="0"/>
                  </a:lnTo>
                  <a:lnTo>
                    <a:pt x="883984" y="126828"/>
                  </a:lnTo>
                  <a:lnTo>
                    <a:pt x="0" y="126828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83984" cy="164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577941" y="444802"/>
            <a:ext cx="4870720" cy="7721005"/>
          </a:xfrm>
          <a:custGeom>
            <a:avLst/>
            <a:gdLst/>
            <a:ahLst/>
            <a:cxnLst/>
            <a:rect l="l" t="t" r="r" b="b"/>
            <a:pathLst>
              <a:path w="4870720" h="7721005">
                <a:moveTo>
                  <a:pt x="0" y="0"/>
                </a:moveTo>
                <a:lnTo>
                  <a:pt x="4870720" y="0"/>
                </a:lnTo>
                <a:lnTo>
                  <a:pt x="4870720" y="7721006"/>
                </a:lnTo>
                <a:lnTo>
                  <a:pt x="0" y="772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9000"/>
            </a:blip>
            <a:stretch>
              <a:fillRect l="-6108" t="-3092" r="-28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670966" y="861229"/>
            <a:ext cx="1262804" cy="1131932"/>
          </a:xfrm>
          <a:custGeom>
            <a:avLst/>
            <a:gdLst/>
            <a:ahLst/>
            <a:cxnLst/>
            <a:rect l="l" t="t" r="r" b="b"/>
            <a:pathLst>
              <a:path w="1262804" h="1131932">
                <a:moveTo>
                  <a:pt x="0" y="0"/>
                </a:moveTo>
                <a:lnTo>
                  <a:pt x="1262804" y="0"/>
                </a:lnTo>
                <a:lnTo>
                  <a:pt x="1262804" y="1131931"/>
                </a:lnTo>
                <a:lnTo>
                  <a:pt x="0" y="11319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28700" y="2723953"/>
            <a:ext cx="7523953" cy="266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0"/>
              </a:lnSpc>
              <a:spcBef>
                <a:spcPct val="0"/>
              </a:spcBef>
            </a:pPr>
            <a:r>
              <a:rPr lang="en-US" sz="15500" spc="-542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AČIŪ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74751" y="5416352"/>
            <a:ext cx="3154663" cy="95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6"/>
              </a:lnSpc>
            </a:pPr>
            <a:r>
              <a:rPr lang="en-US" sz="3333" spc="679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JŪSŲ </a:t>
            </a:r>
          </a:p>
          <a:p>
            <a:pPr algn="l">
              <a:lnSpc>
                <a:spcPts val="3766"/>
              </a:lnSpc>
            </a:pPr>
            <a:r>
              <a:rPr lang="en-US" sz="3333" spc="679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DĖMESĮ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4594423"/>
            <a:ext cx="4886554" cy="266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0"/>
              </a:lnSpc>
              <a:spcBef>
                <a:spcPct val="0"/>
              </a:spcBef>
            </a:pPr>
            <a:r>
              <a:rPr lang="en-US" sz="15500" spc="-542">
                <a:solidFill>
                  <a:srgbClr val="FBECCA"/>
                </a:solidFill>
                <a:latin typeface="Aptos"/>
                <a:ea typeface="Aptos"/>
                <a:cs typeface="Aptos"/>
                <a:sym typeface="Aptos"/>
              </a:rPr>
              <a:t>UŽ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84317" y="7826269"/>
            <a:ext cx="6057968" cy="68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59"/>
              </a:lnSpc>
              <a:spcBef>
                <a:spcPct val="0"/>
              </a:spcBef>
            </a:pPr>
            <a:r>
              <a:rPr lang="en-US" sz="4042" i="1" spc="824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PRIĖMIMAS Į VSRC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90695" y="8320345"/>
            <a:ext cx="6214600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Profesinio mokymo programos, priėmimo tvarka, stipendijos ir apgyvendinimo galimybės.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93558" y="791166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  <p:sp>
        <p:nvSpPr>
          <p:cNvPr id="30" name="TextBox 157">
            <a:extLst>
              <a:ext uri="{FF2B5EF4-FFF2-40B4-BE49-F238E27FC236}">
                <a16:creationId xmlns:a16="http://schemas.microsoft.com/office/drawing/2014/main" id="{A1814808-AE3D-4930-8F7B-7149D3033415}"/>
              </a:ext>
            </a:extLst>
          </p:cNvPr>
          <p:cNvSpPr txBox="1"/>
          <p:nvPr/>
        </p:nvSpPr>
        <p:spPr>
          <a:xfrm>
            <a:off x="13304488" y="9186162"/>
            <a:ext cx="3431677" cy="35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vsrc.lt  •  karjera@vsrc.lt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2686" y="0"/>
            <a:ext cx="5875039" cy="10295039"/>
            <a:chOff x="0" y="0"/>
            <a:chExt cx="7833385" cy="13726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33360" cy="13726668"/>
            </a:xfrm>
            <a:custGeom>
              <a:avLst/>
              <a:gdLst/>
              <a:ahLst/>
              <a:cxnLst/>
              <a:rect l="l" t="t" r="r" b="b"/>
              <a:pathLst>
                <a:path w="7833360" h="13726668">
                  <a:moveTo>
                    <a:pt x="0" y="0"/>
                  </a:moveTo>
                  <a:lnTo>
                    <a:pt x="7833360" y="0"/>
                  </a:lnTo>
                  <a:lnTo>
                    <a:pt x="7833360" y="13726668"/>
                  </a:lnTo>
                  <a:lnTo>
                    <a:pt x="0" y="13726668"/>
                  </a:lnTo>
                  <a:close/>
                </a:path>
              </a:pathLst>
            </a:custGeom>
            <a:solidFill>
              <a:srgbClr val="E8A0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363676" y="-137265"/>
            <a:ext cx="2127647" cy="10569578"/>
            <a:chOff x="0" y="0"/>
            <a:chExt cx="2836862" cy="140927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36799" cy="14092810"/>
            </a:xfrm>
            <a:custGeom>
              <a:avLst/>
              <a:gdLst/>
              <a:ahLst/>
              <a:cxnLst/>
              <a:rect l="l" t="t" r="r" b="b"/>
              <a:pathLst>
                <a:path w="2836799" h="14092810">
                  <a:moveTo>
                    <a:pt x="0" y="14092810"/>
                  </a:moveTo>
                  <a:lnTo>
                    <a:pt x="709168" y="0"/>
                  </a:lnTo>
                  <a:lnTo>
                    <a:pt x="2836799" y="0"/>
                  </a:lnTo>
                  <a:lnTo>
                    <a:pt x="2127631" y="14092810"/>
                  </a:lnTo>
                  <a:close/>
                </a:path>
              </a:pathLst>
            </a:custGeom>
            <a:solidFill>
              <a:srgbClr val="63582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745970" y="-137265"/>
            <a:ext cx="1029500" cy="10569578"/>
            <a:chOff x="0" y="0"/>
            <a:chExt cx="1372667" cy="140927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2616" cy="14092810"/>
            </a:xfrm>
            <a:custGeom>
              <a:avLst/>
              <a:gdLst/>
              <a:ahLst/>
              <a:cxnLst/>
              <a:rect l="l" t="t" r="r" b="b"/>
              <a:pathLst>
                <a:path w="1372616" h="14092810">
                  <a:moveTo>
                    <a:pt x="0" y="14092810"/>
                  </a:moveTo>
                  <a:lnTo>
                    <a:pt x="343154" y="0"/>
                  </a:lnTo>
                  <a:lnTo>
                    <a:pt x="1372616" y="0"/>
                  </a:lnTo>
                  <a:lnTo>
                    <a:pt x="1029462" y="14092810"/>
                  </a:lnTo>
                  <a:close/>
                </a:path>
              </a:pathLst>
            </a:custGeom>
            <a:solidFill>
              <a:srgbClr val="2E2E2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304748" y="1028700"/>
            <a:ext cx="11992977" cy="8439722"/>
            <a:chOff x="0" y="0"/>
            <a:chExt cx="15990636" cy="11252962"/>
          </a:xfrm>
        </p:grpSpPr>
        <p:sp>
          <p:nvSpPr>
            <p:cNvPr id="9" name="Freeform 9"/>
            <p:cNvSpPr/>
            <p:nvPr/>
          </p:nvSpPr>
          <p:spPr>
            <a:xfrm rot="-30000">
              <a:off x="-48795" y="-69557"/>
              <a:ext cx="16088227" cy="11392127"/>
            </a:xfrm>
            <a:custGeom>
              <a:avLst/>
              <a:gdLst/>
              <a:ahLst/>
              <a:cxnLst/>
              <a:rect l="l" t="t" r="r" b="b"/>
              <a:pathLst>
                <a:path w="16088227" h="11392127">
                  <a:moveTo>
                    <a:pt x="98199" y="0"/>
                  </a:moveTo>
                  <a:lnTo>
                    <a:pt x="16088227" y="139543"/>
                  </a:lnTo>
                  <a:lnTo>
                    <a:pt x="15990027" y="11392127"/>
                  </a:lnTo>
                  <a:lnTo>
                    <a:pt x="0" y="11252584"/>
                  </a:lnTo>
                  <a:lnTo>
                    <a:pt x="98199" y="0"/>
                  </a:lnTo>
                  <a:close/>
                </a:path>
              </a:pathLst>
            </a:custGeom>
            <a:blipFill>
              <a:blip r:embed="rId2">
                <a:alphaModFix amt="86000"/>
              </a:blip>
              <a:stretch>
                <a:fillRect l="-1240" t="-7116" r="-278" b="-40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7638843" y="576520"/>
            <a:ext cx="54912" cy="54912"/>
            <a:chOff x="0" y="0"/>
            <a:chExt cx="73216" cy="73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7885921" y="576520"/>
            <a:ext cx="54912" cy="54912"/>
            <a:chOff x="0" y="0"/>
            <a:chExt cx="73216" cy="73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8133000" y="576520"/>
            <a:ext cx="54912" cy="54912"/>
            <a:chOff x="0" y="0"/>
            <a:chExt cx="73216" cy="732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638843" y="823608"/>
            <a:ext cx="54912" cy="54912"/>
            <a:chOff x="0" y="0"/>
            <a:chExt cx="73216" cy="73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885921" y="823608"/>
            <a:ext cx="54912" cy="54912"/>
            <a:chOff x="0" y="0"/>
            <a:chExt cx="73216" cy="732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8133000" y="823608"/>
            <a:ext cx="54912" cy="54912"/>
            <a:chOff x="0" y="0"/>
            <a:chExt cx="73216" cy="732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638843" y="1070686"/>
            <a:ext cx="54912" cy="54912"/>
            <a:chOff x="0" y="0"/>
            <a:chExt cx="73216" cy="732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885921" y="1070686"/>
            <a:ext cx="54912" cy="54912"/>
            <a:chOff x="0" y="0"/>
            <a:chExt cx="73216" cy="7321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8133000" y="1070686"/>
            <a:ext cx="54912" cy="54912"/>
            <a:chOff x="0" y="0"/>
            <a:chExt cx="73216" cy="7321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638843" y="1317765"/>
            <a:ext cx="54912" cy="54912"/>
            <a:chOff x="0" y="0"/>
            <a:chExt cx="73216" cy="732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885921" y="1317765"/>
            <a:ext cx="54912" cy="54912"/>
            <a:chOff x="0" y="0"/>
            <a:chExt cx="73216" cy="7321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8133000" y="1317765"/>
            <a:ext cx="54912" cy="54912"/>
            <a:chOff x="0" y="0"/>
            <a:chExt cx="73216" cy="7321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7638843" y="1564843"/>
            <a:ext cx="54912" cy="54912"/>
            <a:chOff x="0" y="0"/>
            <a:chExt cx="73216" cy="7321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7885921" y="1564843"/>
            <a:ext cx="54912" cy="54912"/>
            <a:chOff x="0" y="0"/>
            <a:chExt cx="73216" cy="7321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8133000" y="1564843"/>
            <a:ext cx="54912" cy="54912"/>
            <a:chOff x="0" y="0"/>
            <a:chExt cx="73216" cy="7321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3152" cy="73152"/>
            </a:xfrm>
            <a:custGeom>
              <a:avLst/>
              <a:gdLst/>
              <a:ahLst/>
              <a:cxnLst/>
              <a:rect l="l" t="t" r="r" b="b"/>
              <a:pathLst>
                <a:path w="73152" h="73152">
                  <a:moveTo>
                    <a:pt x="0" y="36576"/>
                  </a:moveTo>
                  <a:cubicBezTo>
                    <a:pt x="0" y="16383"/>
                    <a:pt x="16383" y="0"/>
                    <a:pt x="36576" y="0"/>
                  </a:cubicBezTo>
                  <a:cubicBezTo>
                    <a:pt x="56769" y="0"/>
                    <a:pt x="73152" y="16383"/>
                    <a:pt x="73152" y="36576"/>
                  </a:cubicBezTo>
                  <a:cubicBezTo>
                    <a:pt x="73152" y="56769"/>
                    <a:pt x="56769" y="73152"/>
                    <a:pt x="36576" y="73152"/>
                  </a:cubicBezTo>
                  <a:cubicBezTo>
                    <a:pt x="16383" y="73152"/>
                    <a:pt x="0" y="56769"/>
                    <a:pt x="0" y="36576"/>
                  </a:cubicBezTo>
                  <a:close/>
                </a:path>
              </a:pathLst>
            </a:custGeom>
            <a:solidFill>
              <a:srgbClr val="F8F8F2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1793558" y="791166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353421" y="1832153"/>
            <a:ext cx="91659" cy="24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3002">
                <a:solidFill>
                  <a:srgbClr val="F8F8F2"/>
                </a:solidFill>
                <a:latin typeface="Calibri (MS)"/>
                <a:ea typeface="Calibri (MS)"/>
                <a:cs typeface="Calibri (MS)"/>
                <a:sym typeface="Calibri (MS)"/>
              </a:rPr>
              <a:t>×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728697" y="1832153"/>
            <a:ext cx="91659" cy="24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3002">
                <a:solidFill>
                  <a:srgbClr val="F8F8F2"/>
                </a:solidFill>
                <a:latin typeface="Calibri (MS)"/>
                <a:ea typeface="Calibri (MS)"/>
                <a:cs typeface="Calibri (MS)"/>
                <a:sym typeface="Calibri (MS)"/>
              </a:rPr>
              <a:t>×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013497" y="1832153"/>
            <a:ext cx="91659" cy="24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3002">
                <a:solidFill>
                  <a:srgbClr val="F8F8F2"/>
                </a:solidFill>
                <a:latin typeface="Calibri (MS)"/>
                <a:ea typeface="Calibri (MS)"/>
                <a:cs typeface="Calibri (MS)"/>
                <a:sym typeface="Calibri (MS)"/>
              </a:rPr>
              <a:t>×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390906" y="1832153"/>
            <a:ext cx="1899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3002">
                <a:solidFill>
                  <a:srgbClr val="0E1E31"/>
                </a:solidFill>
                <a:latin typeface="Calibri (MS)"/>
                <a:ea typeface="Calibri (MS)"/>
                <a:cs typeface="Calibri (MS)"/>
                <a:sym typeface="Calibri (MS)"/>
              </a:rPr>
              <a:t>×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34429" y="2356028"/>
            <a:ext cx="594271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90"/>
              </a:lnSpc>
            </a:pPr>
            <a:r>
              <a:rPr lang="en-US" sz="11408">
                <a:solidFill>
                  <a:srgbClr val="E8A000"/>
                </a:solidFill>
                <a:latin typeface="Georgia"/>
                <a:ea typeface="Georgia"/>
                <a:cs typeface="Georgia"/>
                <a:sym typeface="Georgia"/>
              </a:rPr>
              <a:t>„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49362" y="2978520"/>
            <a:ext cx="5284160" cy="409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5"/>
              </a:lnSpc>
            </a:pPr>
            <a:r>
              <a:rPr lang="en-US" sz="5404" b="1">
                <a:solidFill>
                  <a:srgbClr val="F8F8F2"/>
                </a:solidFill>
                <a:latin typeface="Aptos Bold"/>
                <a:ea typeface="Aptos Bold"/>
                <a:cs typeface="Aptos Bold"/>
                <a:sym typeface="Aptos Bold"/>
              </a:rPr>
              <a:t>Vienintelis būdas atlikti</a:t>
            </a:r>
          </a:p>
          <a:p>
            <a:pPr algn="l">
              <a:lnSpc>
                <a:spcPts val="6485"/>
              </a:lnSpc>
            </a:pPr>
            <a:r>
              <a:rPr lang="en-US" sz="5404" b="1">
                <a:solidFill>
                  <a:srgbClr val="F8F8F2"/>
                </a:solidFill>
                <a:latin typeface="Aptos Bold"/>
                <a:ea typeface="Aptos Bold"/>
                <a:cs typeface="Aptos Bold"/>
                <a:sym typeface="Aptos Bold"/>
              </a:rPr>
              <a:t>puikų darbą – mylėti tai,</a:t>
            </a:r>
          </a:p>
          <a:p>
            <a:pPr algn="l">
              <a:lnSpc>
                <a:spcPts val="6485"/>
              </a:lnSpc>
            </a:pPr>
            <a:r>
              <a:rPr lang="en-US" sz="5404" b="1">
                <a:solidFill>
                  <a:srgbClr val="F8F8F2"/>
                </a:solidFill>
                <a:latin typeface="Aptos Bold"/>
                <a:ea typeface="Aptos Bold"/>
                <a:cs typeface="Aptos Bold"/>
                <a:sym typeface="Aptos Bold"/>
              </a:rPr>
              <a:t>ką darai.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76615" y="7219153"/>
            <a:ext cx="193878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2"/>
              </a:lnSpc>
            </a:pPr>
            <a:r>
              <a:rPr lang="en-US" sz="2702">
                <a:solidFill>
                  <a:srgbClr val="FFEEC2"/>
                </a:solidFill>
                <a:latin typeface="Aptos"/>
                <a:ea typeface="Aptos"/>
                <a:cs typeface="Aptos"/>
                <a:sym typeface="Aptos"/>
              </a:rPr>
              <a:t>— Steve Jobs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76615" y="8023774"/>
            <a:ext cx="5056907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>
                <a:solidFill>
                  <a:srgbClr val="D2DCE1"/>
                </a:solidFill>
                <a:latin typeface="Aptos"/>
                <a:ea typeface="Aptos"/>
                <a:cs typeface="Aptos"/>
                <a:sym typeface="Aptos"/>
              </a:rPr>
              <a:t>Dėl programų, priėmimo datų ir dokumentų kreipkitės į VSRC arba pasitikrinkite informaciją platformoje „Mokausi Lietuvoje“.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32744" y="9301734"/>
            <a:ext cx="2978051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 b="1" dirty="0">
                <a:solidFill>
                  <a:srgbClr val="FFEEC2"/>
                </a:solidFill>
                <a:latin typeface="Aptos Bold"/>
                <a:ea typeface="Aptos Bold"/>
                <a:cs typeface="Aptos Bold"/>
                <a:sym typeface="Aptos Bold"/>
              </a:rPr>
              <a:t>vsrc.lt  •  karjera@vsrc.lt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591442" y="5895178"/>
            <a:ext cx="594271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90"/>
              </a:lnSpc>
            </a:pPr>
            <a:r>
              <a:rPr lang="en-US" sz="11408">
                <a:solidFill>
                  <a:srgbClr val="E8A000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3048" y="-9535"/>
            <a:ext cx="18287548" cy="10296535"/>
            <a:chOff x="0" y="0"/>
            <a:chExt cx="24402453" cy="137394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02414" cy="13739391"/>
            </a:xfrm>
            <a:custGeom>
              <a:avLst/>
              <a:gdLst/>
              <a:ahLst/>
              <a:cxnLst/>
              <a:rect l="l" t="t" r="r" b="b"/>
              <a:pathLst>
                <a:path w="24402414" h="13739391">
                  <a:moveTo>
                    <a:pt x="0" y="0"/>
                  </a:moveTo>
                  <a:lnTo>
                    <a:pt x="24402414" y="0"/>
                  </a:lnTo>
                  <a:lnTo>
                    <a:pt x="24402414" y="13739391"/>
                  </a:lnTo>
                  <a:lnTo>
                    <a:pt x="0" y="1373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6000"/>
              </a:blip>
              <a:stretch>
                <a:fillRect t="-2191" r="-3092" b="-80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34019" y="-27108"/>
            <a:ext cx="10108206" cy="10314108"/>
            <a:chOff x="0" y="0"/>
            <a:chExt cx="13477608" cy="13752144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13452221" cy="13726795"/>
            </a:xfrm>
            <a:custGeom>
              <a:avLst/>
              <a:gdLst/>
              <a:ahLst/>
              <a:cxnLst/>
              <a:rect l="l" t="t" r="r" b="b"/>
              <a:pathLst>
                <a:path w="13452221" h="13726795">
                  <a:moveTo>
                    <a:pt x="0" y="0"/>
                  </a:moveTo>
                  <a:lnTo>
                    <a:pt x="13452221" y="0"/>
                  </a:lnTo>
                  <a:lnTo>
                    <a:pt x="13452221" y="13726795"/>
                  </a:lnTo>
                  <a:lnTo>
                    <a:pt x="0" y="13726795"/>
                  </a:lnTo>
                  <a:close/>
                </a:path>
              </a:pathLst>
            </a:custGeom>
            <a:solidFill>
              <a:srgbClr val="2E2E2F">
                <a:alpha val="7960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205200" y="100279"/>
            <a:ext cx="80839" cy="80839"/>
            <a:chOff x="0" y="0"/>
            <a:chExt cx="107785" cy="107785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452279" y="100279"/>
            <a:ext cx="80839" cy="80839"/>
            <a:chOff x="0" y="0"/>
            <a:chExt cx="107785" cy="10778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699367" y="100279"/>
            <a:ext cx="80839" cy="80839"/>
            <a:chOff x="0" y="0"/>
            <a:chExt cx="107785" cy="107785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946446" y="100279"/>
            <a:ext cx="80839" cy="80839"/>
            <a:chOff x="0" y="0"/>
            <a:chExt cx="107785" cy="107785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193524" y="100279"/>
            <a:ext cx="80839" cy="80839"/>
            <a:chOff x="0" y="0"/>
            <a:chExt cx="107785" cy="107785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1205200" y="347358"/>
            <a:ext cx="80839" cy="80839"/>
            <a:chOff x="0" y="0"/>
            <a:chExt cx="107785" cy="107785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1452279" y="347358"/>
            <a:ext cx="80839" cy="80839"/>
            <a:chOff x="0" y="0"/>
            <a:chExt cx="107785" cy="107785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699367" y="347358"/>
            <a:ext cx="80839" cy="80839"/>
            <a:chOff x="0" y="0"/>
            <a:chExt cx="107785" cy="107785"/>
          </a:xfrm>
        </p:grpSpPr>
        <p:sp>
          <p:nvSpPr>
            <p:cNvPr id="28" name="Freeform 28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1946446" y="347358"/>
            <a:ext cx="80839" cy="80839"/>
            <a:chOff x="0" y="0"/>
            <a:chExt cx="107785" cy="107785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2193524" y="347358"/>
            <a:ext cx="80839" cy="80839"/>
            <a:chOff x="0" y="0"/>
            <a:chExt cx="107785" cy="107785"/>
          </a:xfrm>
        </p:grpSpPr>
        <p:sp>
          <p:nvSpPr>
            <p:cNvPr id="34" name="Freeform 34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1205200" y="594446"/>
            <a:ext cx="80839" cy="80839"/>
            <a:chOff x="0" y="0"/>
            <a:chExt cx="107785" cy="107785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1452279" y="594446"/>
            <a:ext cx="80839" cy="80839"/>
            <a:chOff x="0" y="0"/>
            <a:chExt cx="107785" cy="107785"/>
          </a:xfrm>
        </p:grpSpPr>
        <p:sp>
          <p:nvSpPr>
            <p:cNvPr id="40" name="Freeform 40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1699367" y="594446"/>
            <a:ext cx="80839" cy="80839"/>
            <a:chOff x="0" y="0"/>
            <a:chExt cx="107785" cy="107785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1946446" y="594446"/>
            <a:ext cx="80839" cy="80839"/>
            <a:chOff x="0" y="0"/>
            <a:chExt cx="107785" cy="107785"/>
          </a:xfrm>
        </p:grpSpPr>
        <p:sp>
          <p:nvSpPr>
            <p:cNvPr id="46" name="Freeform 46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2193524" y="594446"/>
            <a:ext cx="80839" cy="80839"/>
            <a:chOff x="0" y="0"/>
            <a:chExt cx="107785" cy="107785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82423" cy="82423"/>
            </a:xfrm>
            <a:custGeom>
              <a:avLst/>
              <a:gdLst/>
              <a:ahLst/>
              <a:cxnLst/>
              <a:rect l="l" t="t" r="r" b="b"/>
              <a:pathLst>
                <a:path w="82423" h="82423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881" y="0"/>
                    <a:pt x="82423" y="18415"/>
                    <a:pt x="82423" y="41148"/>
                  </a:cubicBezTo>
                  <a:cubicBezTo>
                    <a:pt x="82423" y="63881"/>
                    <a:pt x="63881" y="82423"/>
                    <a:pt x="41148" y="82423"/>
                  </a:cubicBezTo>
                  <a:cubicBezTo>
                    <a:pt x="18415" y="82423"/>
                    <a:pt x="0" y="63881"/>
                    <a:pt x="0" y="41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0" y="0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>
                  <a:moveTo>
                    <a:pt x="0" y="53848"/>
                  </a:moveTo>
                  <a:cubicBezTo>
                    <a:pt x="0" y="24130"/>
                    <a:pt x="24130" y="0"/>
                    <a:pt x="53848" y="0"/>
                  </a:cubicBezTo>
                  <a:lnTo>
                    <a:pt x="53848" y="12700"/>
                  </a:lnTo>
                  <a:lnTo>
                    <a:pt x="53848" y="0"/>
                  </a:lnTo>
                  <a:cubicBezTo>
                    <a:pt x="83693" y="0"/>
                    <a:pt x="107823" y="24130"/>
                    <a:pt x="107823" y="53848"/>
                  </a:cubicBezTo>
                  <a:cubicBezTo>
                    <a:pt x="107823" y="83566"/>
                    <a:pt x="83693" y="107823"/>
                    <a:pt x="53848" y="107823"/>
                  </a:cubicBezTo>
                  <a:lnTo>
                    <a:pt x="53848" y="95123"/>
                  </a:lnTo>
                  <a:lnTo>
                    <a:pt x="53848" y="107823"/>
                  </a:lnTo>
                  <a:cubicBezTo>
                    <a:pt x="24130" y="107823"/>
                    <a:pt x="0" y="83693"/>
                    <a:pt x="0" y="53848"/>
                  </a:cubicBezTo>
                  <a:lnTo>
                    <a:pt x="12700" y="53848"/>
                  </a:lnTo>
                  <a:lnTo>
                    <a:pt x="24130" y="59563"/>
                  </a:lnTo>
                  <a:cubicBezTo>
                    <a:pt x="21463" y="64897"/>
                    <a:pt x="15621" y="67564"/>
                    <a:pt x="9779" y="66294"/>
                  </a:cubicBezTo>
                  <a:cubicBezTo>
                    <a:pt x="3937" y="65024"/>
                    <a:pt x="0" y="59817"/>
                    <a:pt x="0" y="53848"/>
                  </a:cubicBezTo>
                  <a:moveTo>
                    <a:pt x="25400" y="53848"/>
                  </a:moveTo>
                  <a:lnTo>
                    <a:pt x="12700" y="53848"/>
                  </a:lnTo>
                  <a:lnTo>
                    <a:pt x="1397" y="48260"/>
                  </a:lnTo>
                  <a:cubicBezTo>
                    <a:pt x="4064" y="42926"/>
                    <a:pt x="9906" y="40259"/>
                    <a:pt x="15748" y="41529"/>
                  </a:cubicBezTo>
                  <a:cubicBezTo>
                    <a:pt x="21590" y="42799"/>
                    <a:pt x="25527" y="48006"/>
                    <a:pt x="25527" y="53848"/>
                  </a:cubicBezTo>
                  <a:cubicBezTo>
                    <a:pt x="25527" y="69596"/>
                    <a:pt x="38227" y="82296"/>
                    <a:pt x="53975" y="82296"/>
                  </a:cubicBezTo>
                  <a:cubicBezTo>
                    <a:pt x="69723" y="82296"/>
                    <a:pt x="82423" y="69596"/>
                    <a:pt x="82423" y="53848"/>
                  </a:cubicBezTo>
                  <a:lnTo>
                    <a:pt x="95123" y="53848"/>
                  </a:lnTo>
                  <a:lnTo>
                    <a:pt x="82423" y="53848"/>
                  </a:lnTo>
                  <a:cubicBezTo>
                    <a:pt x="82423" y="38227"/>
                    <a:pt x="69596" y="25400"/>
                    <a:pt x="53848" y="25400"/>
                  </a:cubicBezTo>
                  <a:lnTo>
                    <a:pt x="53848" y="12700"/>
                  </a:lnTo>
                  <a:lnTo>
                    <a:pt x="53848" y="25400"/>
                  </a:lnTo>
                  <a:cubicBezTo>
                    <a:pt x="38227" y="25400"/>
                    <a:pt x="25400" y="38227"/>
                    <a:pt x="25400" y="53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470906" y="8006877"/>
            <a:ext cx="67113" cy="67113"/>
            <a:chOff x="0" y="0"/>
            <a:chExt cx="89484" cy="89484"/>
          </a:xfrm>
        </p:grpSpPr>
        <p:sp>
          <p:nvSpPr>
            <p:cNvPr id="52" name="Freeform 52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745436" y="8006877"/>
            <a:ext cx="67113" cy="67113"/>
            <a:chOff x="0" y="0"/>
            <a:chExt cx="89484" cy="89484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019975" y="8006877"/>
            <a:ext cx="67113" cy="67113"/>
            <a:chOff x="0" y="0"/>
            <a:chExt cx="89484" cy="89484"/>
          </a:xfrm>
        </p:grpSpPr>
        <p:sp>
          <p:nvSpPr>
            <p:cNvPr id="58" name="Freeform 58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1294505" y="8006877"/>
            <a:ext cx="67113" cy="67113"/>
            <a:chOff x="0" y="0"/>
            <a:chExt cx="89484" cy="89484"/>
          </a:xfrm>
        </p:grpSpPr>
        <p:sp>
          <p:nvSpPr>
            <p:cNvPr id="61" name="Freeform 6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1569044" y="8006877"/>
            <a:ext cx="67113" cy="67113"/>
            <a:chOff x="0" y="0"/>
            <a:chExt cx="89484" cy="89484"/>
          </a:xfrm>
        </p:grpSpPr>
        <p:sp>
          <p:nvSpPr>
            <p:cNvPr id="64" name="Freeform 64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6" name="Group 66"/>
          <p:cNvGrpSpPr/>
          <p:nvPr/>
        </p:nvGrpSpPr>
        <p:grpSpPr>
          <a:xfrm>
            <a:off x="470906" y="8226504"/>
            <a:ext cx="67113" cy="67113"/>
            <a:chOff x="0" y="0"/>
            <a:chExt cx="89484" cy="89484"/>
          </a:xfrm>
        </p:grpSpPr>
        <p:sp>
          <p:nvSpPr>
            <p:cNvPr id="67" name="Freeform 6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9" name="Group 69"/>
          <p:cNvGrpSpPr/>
          <p:nvPr/>
        </p:nvGrpSpPr>
        <p:grpSpPr>
          <a:xfrm>
            <a:off x="745436" y="8226504"/>
            <a:ext cx="67113" cy="67113"/>
            <a:chOff x="0" y="0"/>
            <a:chExt cx="89484" cy="89484"/>
          </a:xfrm>
        </p:grpSpPr>
        <p:sp>
          <p:nvSpPr>
            <p:cNvPr id="70" name="Freeform 70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1019975" y="8226504"/>
            <a:ext cx="67113" cy="67113"/>
            <a:chOff x="0" y="0"/>
            <a:chExt cx="89484" cy="89484"/>
          </a:xfrm>
        </p:grpSpPr>
        <p:sp>
          <p:nvSpPr>
            <p:cNvPr id="73" name="Freeform 7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5" name="Group 75"/>
          <p:cNvGrpSpPr/>
          <p:nvPr/>
        </p:nvGrpSpPr>
        <p:grpSpPr>
          <a:xfrm>
            <a:off x="1294505" y="8226504"/>
            <a:ext cx="67113" cy="67113"/>
            <a:chOff x="0" y="0"/>
            <a:chExt cx="89484" cy="89484"/>
          </a:xfrm>
        </p:grpSpPr>
        <p:sp>
          <p:nvSpPr>
            <p:cNvPr id="76" name="Freeform 76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8" name="Group 78"/>
          <p:cNvGrpSpPr/>
          <p:nvPr/>
        </p:nvGrpSpPr>
        <p:grpSpPr>
          <a:xfrm>
            <a:off x="1569044" y="8226504"/>
            <a:ext cx="67113" cy="67113"/>
            <a:chOff x="0" y="0"/>
            <a:chExt cx="89484" cy="89484"/>
          </a:xfrm>
        </p:grpSpPr>
        <p:sp>
          <p:nvSpPr>
            <p:cNvPr id="79" name="Freeform 7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Freeform 80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1" name="Group 81"/>
          <p:cNvGrpSpPr/>
          <p:nvPr/>
        </p:nvGrpSpPr>
        <p:grpSpPr>
          <a:xfrm>
            <a:off x="470906" y="8446132"/>
            <a:ext cx="67113" cy="67113"/>
            <a:chOff x="0" y="0"/>
            <a:chExt cx="89484" cy="89484"/>
          </a:xfrm>
        </p:grpSpPr>
        <p:sp>
          <p:nvSpPr>
            <p:cNvPr id="82" name="Freeform 82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Freeform 83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4" name="Group 84"/>
          <p:cNvGrpSpPr/>
          <p:nvPr/>
        </p:nvGrpSpPr>
        <p:grpSpPr>
          <a:xfrm>
            <a:off x="745436" y="8446132"/>
            <a:ext cx="67113" cy="67113"/>
            <a:chOff x="0" y="0"/>
            <a:chExt cx="89484" cy="89484"/>
          </a:xfrm>
        </p:grpSpPr>
        <p:sp>
          <p:nvSpPr>
            <p:cNvPr id="85" name="Freeform 8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7" name="Group 87"/>
          <p:cNvGrpSpPr/>
          <p:nvPr/>
        </p:nvGrpSpPr>
        <p:grpSpPr>
          <a:xfrm>
            <a:off x="1019975" y="8446132"/>
            <a:ext cx="67113" cy="67113"/>
            <a:chOff x="0" y="0"/>
            <a:chExt cx="89484" cy="89484"/>
          </a:xfrm>
        </p:grpSpPr>
        <p:sp>
          <p:nvSpPr>
            <p:cNvPr id="88" name="Freeform 88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9" name="Freeform 89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0" name="Group 90"/>
          <p:cNvGrpSpPr/>
          <p:nvPr/>
        </p:nvGrpSpPr>
        <p:grpSpPr>
          <a:xfrm>
            <a:off x="1294505" y="8446132"/>
            <a:ext cx="67113" cy="67113"/>
            <a:chOff x="0" y="0"/>
            <a:chExt cx="89484" cy="89484"/>
          </a:xfrm>
        </p:grpSpPr>
        <p:sp>
          <p:nvSpPr>
            <p:cNvPr id="91" name="Freeform 9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Freeform 92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3" name="Group 93"/>
          <p:cNvGrpSpPr/>
          <p:nvPr/>
        </p:nvGrpSpPr>
        <p:grpSpPr>
          <a:xfrm>
            <a:off x="1569044" y="8446132"/>
            <a:ext cx="67113" cy="67113"/>
            <a:chOff x="0" y="0"/>
            <a:chExt cx="89484" cy="89484"/>
          </a:xfrm>
        </p:grpSpPr>
        <p:sp>
          <p:nvSpPr>
            <p:cNvPr id="94" name="Freeform 94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6" name="Group 96"/>
          <p:cNvGrpSpPr/>
          <p:nvPr/>
        </p:nvGrpSpPr>
        <p:grpSpPr>
          <a:xfrm>
            <a:off x="470906" y="8665759"/>
            <a:ext cx="67113" cy="67113"/>
            <a:chOff x="0" y="0"/>
            <a:chExt cx="89484" cy="89484"/>
          </a:xfrm>
        </p:grpSpPr>
        <p:sp>
          <p:nvSpPr>
            <p:cNvPr id="97" name="Freeform 9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8" name="Freeform 98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9" name="Group 99"/>
          <p:cNvGrpSpPr/>
          <p:nvPr/>
        </p:nvGrpSpPr>
        <p:grpSpPr>
          <a:xfrm>
            <a:off x="745436" y="8665759"/>
            <a:ext cx="67113" cy="67113"/>
            <a:chOff x="0" y="0"/>
            <a:chExt cx="89484" cy="89484"/>
          </a:xfrm>
        </p:grpSpPr>
        <p:sp>
          <p:nvSpPr>
            <p:cNvPr id="100" name="Freeform 100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2" name="Group 102"/>
          <p:cNvGrpSpPr/>
          <p:nvPr/>
        </p:nvGrpSpPr>
        <p:grpSpPr>
          <a:xfrm>
            <a:off x="1019975" y="8665759"/>
            <a:ext cx="67113" cy="67113"/>
            <a:chOff x="0" y="0"/>
            <a:chExt cx="89484" cy="89484"/>
          </a:xfrm>
        </p:grpSpPr>
        <p:sp>
          <p:nvSpPr>
            <p:cNvPr id="103" name="Freeform 10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4" name="Freeform 104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5" name="Group 105"/>
          <p:cNvGrpSpPr/>
          <p:nvPr/>
        </p:nvGrpSpPr>
        <p:grpSpPr>
          <a:xfrm>
            <a:off x="1294505" y="8665759"/>
            <a:ext cx="67113" cy="67113"/>
            <a:chOff x="0" y="0"/>
            <a:chExt cx="89484" cy="89484"/>
          </a:xfrm>
        </p:grpSpPr>
        <p:sp>
          <p:nvSpPr>
            <p:cNvPr id="106" name="Freeform 106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7" name="Freeform 107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8" name="Group 108"/>
          <p:cNvGrpSpPr/>
          <p:nvPr/>
        </p:nvGrpSpPr>
        <p:grpSpPr>
          <a:xfrm>
            <a:off x="1569044" y="8665759"/>
            <a:ext cx="67113" cy="67113"/>
            <a:chOff x="0" y="0"/>
            <a:chExt cx="89484" cy="89484"/>
          </a:xfrm>
        </p:grpSpPr>
        <p:sp>
          <p:nvSpPr>
            <p:cNvPr id="109" name="Freeform 10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1" name="Group 111"/>
          <p:cNvGrpSpPr/>
          <p:nvPr/>
        </p:nvGrpSpPr>
        <p:grpSpPr>
          <a:xfrm>
            <a:off x="470906" y="8885387"/>
            <a:ext cx="67113" cy="67113"/>
            <a:chOff x="0" y="0"/>
            <a:chExt cx="89484" cy="89484"/>
          </a:xfrm>
        </p:grpSpPr>
        <p:sp>
          <p:nvSpPr>
            <p:cNvPr id="112" name="Freeform 112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4" name="Group 114"/>
          <p:cNvGrpSpPr/>
          <p:nvPr/>
        </p:nvGrpSpPr>
        <p:grpSpPr>
          <a:xfrm>
            <a:off x="745436" y="8885387"/>
            <a:ext cx="67113" cy="67113"/>
            <a:chOff x="0" y="0"/>
            <a:chExt cx="89484" cy="89484"/>
          </a:xfrm>
        </p:grpSpPr>
        <p:sp>
          <p:nvSpPr>
            <p:cNvPr id="115" name="Freeform 1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7" name="Group 117"/>
          <p:cNvGrpSpPr/>
          <p:nvPr/>
        </p:nvGrpSpPr>
        <p:grpSpPr>
          <a:xfrm>
            <a:off x="1019975" y="8885387"/>
            <a:ext cx="67113" cy="67113"/>
            <a:chOff x="0" y="0"/>
            <a:chExt cx="89484" cy="89484"/>
          </a:xfrm>
        </p:grpSpPr>
        <p:sp>
          <p:nvSpPr>
            <p:cNvPr id="118" name="Freeform 118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9" name="Freeform 119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0" name="Group 120"/>
          <p:cNvGrpSpPr/>
          <p:nvPr/>
        </p:nvGrpSpPr>
        <p:grpSpPr>
          <a:xfrm>
            <a:off x="1294505" y="8885387"/>
            <a:ext cx="67113" cy="67113"/>
            <a:chOff x="0" y="0"/>
            <a:chExt cx="89484" cy="89484"/>
          </a:xfrm>
        </p:grpSpPr>
        <p:sp>
          <p:nvSpPr>
            <p:cNvPr id="121" name="Freeform 1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3" name="Group 123"/>
          <p:cNvGrpSpPr/>
          <p:nvPr/>
        </p:nvGrpSpPr>
        <p:grpSpPr>
          <a:xfrm>
            <a:off x="1569044" y="8885387"/>
            <a:ext cx="67113" cy="67113"/>
            <a:chOff x="0" y="0"/>
            <a:chExt cx="89484" cy="89484"/>
          </a:xfrm>
        </p:grpSpPr>
        <p:sp>
          <p:nvSpPr>
            <p:cNvPr id="124" name="Freeform 124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0" y="0"/>
              <a:ext cx="89535" cy="89409"/>
            </a:xfrm>
            <a:custGeom>
              <a:avLst/>
              <a:gdLst/>
              <a:ahLst/>
              <a:cxnLst/>
              <a:rect l="l" t="t" r="r" b="b"/>
              <a:pathLst>
                <a:path w="89535" h="89409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cubicBezTo>
                    <a:pt x="69342" y="0"/>
                    <a:pt x="89535" y="20066"/>
                    <a:pt x="89535" y="44704"/>
                  </a:cubicBezTo>
                  <a:lnTo>
                    <a:pt x="76835" y="44704"/>
                  </a:lnTo>
                  <a:lnTo>
                    <a:pt x="89535" y="44704"/>
                  </a:lnTo>
                  <a:cubicBezTo>
                    <a:pt x="89535" y="69469"/>
                    <a:pt x="69469" y="89408"/>
                    <a:pt x="44831" y="89408"/>
                  </a:cubicBezTo>
                  <a:lnTo>
                    <a:pt x="44831" y="76708"/>
                  </a:lnTo>
                  <a:lnTo>
                    <a:pt x="44831" y="89408"/>
                  </a:lnTo>
                  <a:cubicBezTo>
                    <a:pt x="20066" y="89535"/>
                    <a:pt x="0" y="69469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6" name="Group 126"/>
          <p:cNvGrpSpPr/>
          <p:nvPr/>
        </p:nvGrpSpPr>
        <p:grpSpPr>
          <a:xfrm>
            <a:off x="624697" y="9104900"/>
            <a:ext cx="2823762" cy="534217"/>
            <a:chOff x="0" y="0"/>
            <a:chExt cx="3765017" cy="712290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3765023" cy="712292"/>
            </a:xfrm>
            <a:custGeom>
              <a:avLst/>
              <a:gdLst/>
              <a:ahLst/>
              <a:cxnLst/>
              <a:rect l="l" t="t" r="r" b="b"/>
              <a:pathLst>
                <a:path w="3765023" h="712292">
                  <a:moveTo>
                    <a:pt x="0" y="0"/>
                  </a:moveTo>
                  <a:lnTo>
                    <a:pt x="3765023" y="0"/>
                  </a:lnTo>
                  <a:lnTo>
                    <a:pt x="3765023" y="712292"/>
                  </a:lnTo>
                  <a:lnTo>
                    <a:pt x="0" y="7122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5457" r="44097" b="10304"/>
              </a:stretch>
            </a:blipFill>
          </p:spPr>
        </p:sp>
        <p:sp>
          <p:nvSpPr>
            <p:cNvPr id="128" name="TextBox 128"/>
            <p:cNvSpPr txBox="1"/>
            <p:nvPr/>
          </p:nvSpPr>
          <p:spPr>
            <a:xfrm>
              <a:off x="0" y="0"/>
              <a:ext cx="3765017" cy="7122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422"/>
                </a:lnSpc>
              </a:pPr>
              <a:r>
                <a:rPr lang="en-US" sz="2852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×   ×   ×   ×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-9535" y="9681534"/>
            <a:ext cx="9380687" cy="19069"/>
            <a:chOff x="0" y="0"/>
            <a:chExt cx="12507582" cy="25425"/>
          </a:xfrm>
        </p:grpSpPr>
        <p:sp>
          <p:nvSpPr>
            <p:cNvPr id="130" name="Freeform 130"/>
            <p:cNvSpPr/>
            <p:nvPr/>
          </p:nvSpPr>
          <p:spPr>
            <a:xfrm>
              <a:off x="12700" y="0"/>
              <a:ext cx="12482195" cy="25400"/>
            </a:xfrm>
            <a:custGeom>
              <a:avLst/>
              <a:gdLst/>
              <a:ahLst/>
              <a:cxnLst/>
              <a:rect l="l" t="t" r="r" b="b"/>
              <a:pathLst>
                <a:path w="12482195" h="25400">
                  <a:moveTo>
                    <a:pt x="0" y="0"/>
                  </a:moveTo>
                  <a:lnTo>
                    <a:pt x="12482195" y="0"/>
                  </a:lnTo>
                  <a:lnTo>
                    <a:pt x="1248219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31" name="Group 131"/>
          <p:cNvGrpSpPr/>
          <p:nvPr/>
        </p:nvGrpSpPr>
        <p:grpSpPr>
          <a:xfrm>
            <a:off x="9352093" y="9681534"/>
            <a:ext cx="595589" cy="266148"/>
            <a:chOff x="0" y="0"/>
            <a:chExt cx="794118" cy="354863"/>
          </a:xfrm>
        </p:grpSpPr>
        <p:sp>
          <p:nvSpPr>
            <p:cNvPr id="132" name="Freeform 132"/>
            <p:cNvSpPr/>
            <p:nvPr/>
          </p:nvSpPr>
          <p:spPr>
            <a:xfrm>
              <a:off x="7747" y="1016"/>
              <a:ext cx="778637" cy="352806"/>
            </a:xfrm>
            <a:custGeom>
              <a:avLst/>
              <a:gdLst/>
              <a:ahLst/>
              <a:cxnLst/>
              <a:rect l="l" t="t" r="r" b="b"/>
              <a:pathLst>
                <a:path w="778637" h="352806">
                  <a:moveTo>
                    <a:pt x="10033" y="0"/>
                  </a:moveTo>
                  <a:lnTo>
                    <a:pt x="778637" y="329438"/>
                  </a:lnTo>
                  <a:lnTo>
                    <a:pt x="768604" y="352806"/>
                  </a:lnTo>
                  <a:lnTo>
                    <a:pt x="0" y="23368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33" name="Group 133"/>
          <p:cNvGrpSpPr/>
          <p:nvPr/>
        </p:nvGrpSpPr>
        <p:grpSpPr>
          <a:xfrm>
            <a:off x="9928612" y="9928612"/>
            <a:ext cx="8378638" cy="19069"/>
            <a:chOff x="0" y="0"/>
            <a:chExt cx="11171517" cy="25425"/>
          </a:xfrm>
        </p:grpSpPr>
        <p:sp>
          <p:nvSpPr>
            <p:cNvPr id="134" name="Freeform 134"/>
            <p:cNvSpPr/>
            <p:nvPr/>
          </p:nvSpPr>
          <p:spPr>
            <a:xfrm>
              <a:off x="12700" y="0"/>
              <a:ext cx="11146155" cy="25400"/>
            </a:xfrm>
            <a:custGeom>
              <a:avLst/>
              <a:gdLst/>
              <a:ahLst/>
              <a:cxnLst/>
              <a:rect l="l" t="t" r="r" b="b"/>
              <a:pathLst>
                <a:path w="11146155" h="25400">
                  <a:moveTo>
                    <a:pt x="0" y="0"/>
                  </a:moveTo>
                  <a:lnTo>
                    <a:pt x="11146155" y="0"/>
                  </a:lnTo>
                  <a:lnTo>
                    <a:pt x="11146155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35" name="Group 135"/>
          <p:cNvGrpSpPr/>
          <p:nvPr/>
        </p:nvGrpSpPr>
        <p:grpSpPr>
          <a:xfrm>
            <a:off x="1345216" y="3486588"/>
            <a:ext cx="8304667" cy="1145083"/>
            <a:chOff x="0" y="0"/>
            <a:chExt cx="11072889" cy="1526778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11072891" cy="1526782"/>
            </a:xfrm>
            <a:custGeom>
              <a:avLst/>
              <a:gdLst/>
              <a:ahLst/>
              <a:cxnLst/>
              <a:rect l="l" t="t" r="r" b="b"/>
              <a:pathLst>
                <a:path w="11072891" h="1526782">
                  <a:moveTo>
                    <a:pt x="0" y="0"/>
                  </a:moveTo>
                  <a:lnTo>
                    <a:pt x="11072891" y="0"/>
                  </a:lnTo>
                  <a:lnTo>
                    <a:pt x="11072891" y="1526782"/>
                  </a:lnTo>
                  <a:lnTo>
                    <a:pt x="0" y="152678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6960" b="-85667"/>
              </a:stretch>
            </a:blipFill>
          </p:spPr>
        </p:sp>
        <p:sp>
          <p:nvSpPr>
            <p:cNvPr id="137" name="TextBox 137"/>
            <p:cNvSpPr txBox="1"/>
            <p:nvPr/>
          </p:nvSpPr>
          <p:spPr>
            <a:xfrm>
              <a:off x="0" y="0"/>
              <a:ext cx="11072889" cy="152677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46"/>
                </a:lnSpc>
              </a:pPr>
              <a:r>
                <a:rPr lang="en-US" sz="237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Profesinis mokymas čia siejamas su praktika, aiškiais mokymosi keliais ir pagalba mokiniui nuo priėmimo iki kvalifikacijos įgijimo.</a:t>
              </a:r>
            </a:p>
          </p:txBody>
        </p:sp>
      </p:grpSp>
      <p:grpSp>
        <p:nvGrpSpPr>
          <p:cNvPr id="138" name="Group 138"/>
          <p:cNvGrpSpPr/>
          <p:nvPr/>
        </p:nvGrpSpPr>
        <p:grpSpPr>
          <a:xfrm>
            <a:off x="1406223" y="4865360"/>
            <a:ext cx="3823411" cy="1497740"/>
            <a:chOff x="0" y="0"/>
            <a:chExt cx="5097882" cy="1996986"/>
          </a:xfrm>
        </p:grpSpPr>
        <p:sp>
          <p:nvSpPr>
            <p:cNvPr id="139" name="Freeform 139"/>
            <p:cNvSpPr/>
            <p:nvPr/>
          </p:nvSpPr>
          <p:spPr>
            <a:xfrm>
              <a:off x="10922" y="10160"/>
              <a:ext cx="5076011" cy="1976628"/>
            </a:xfrm>
            <a:custGeom>
              <a:avLst/>
              <a:gdLst/>
              <a:ahLst/>
              <a:cxnLst/>
              <a:rect l="l" t="t" r="r" b="b"/>
              <a:pathLst>
                <a:path w="5076011" h="1976628">
                  <a:moveTo>
                    <a:pt x="0" y="146431"/>
                  </a:moveTo>
                  <a:cubicBezTo>
                    <a:pt x="0" y="65532"/>
                    <a:pt x="70854" y="0"/>
                    <a:pt x="158365" y="0"/>
                  </a:cubicBezTo>
                  <a:lnTo>
                    <a:pt x="4917646" y="0"/>
                  </a:lnTo>
                  <a:cubicBezTo>
                    <a:pt x="5005020" y="0"/>
                    <a:pt x="5076011" y="65532"/>
                    <a:pt x="5076011" y="146431"/>
                  </a:cubicBezTo>
                  <a:lnTo>
                    <a:pt x="5076011" y="1830197"/>
                  </a:lnTo>
                  <a:cubicBezTo>
                    <a:pt x="5076011" y="1911096"/>
                    <a:pt x="5005156" y="1976628"/>
                    <a:pt x="4917646" y="1976628"/>
                  </a:cubicBezTo>
                  <a:lnTo>
                    <a:pt x="158365" y="1976628"/>
                  </a:lnTo>
                  <a:cubicBezTo>
                    <a:pt x="70991" y="1976628"/>
                    <a:pt x="0" y="1911096"/>
                    <a:pt x="0" y="1830197"/>
                  </a:cubicBezTo>
                  <a:close/>
                </a:path>
              </a:pathLst>
            </a:custGeom>
            <a:solidFill>
              <a:srgbClr val="2E2E2F">
                <a:alpha val="90196"/>
              </a:srgbClr>
            </a:solidFill>
          </p:spPr>
        </p:sp>
        <p:sp>
          <p:nvSpPr>
            <p:cNvPr id="140" name="Freeform 140"/>
            <p:cNvSpPr/>
            <p:nvPr/>
          </p:nvSpPr>
          <p:spPr>
            <a:xfrm>
              <a:off x="0" y="0"/>
              <a:ext cx="5097854" cy="1996948"/>
            </a:xfrm>
            <a:custGeom>
              <a:avLst/>
              <a:gdLst/>
              <a:ahLst/>
              <a:cxnLst/>
              <a:rect l="l" t="t" r="r" b="b"/>
              <a:pathLst>
                <a:path w="5097854" h="1996948">
                  <a:moveTo>
                    <a:pt x="0" y="156591"/>
                  </a:moveTo>
                  <a:cubicBezTo>
                    <a:pt x="0" y="70104"/>
                    <a:pt x="75906" y="0"/>
                    <a:pt x="169287" y="0"/>
                  </a:cubicBezTo>
                  <a:lnTo>
                    <a:pt x="4928568" y="0"/>
                  </a:lnTo>
                  <a:lnTo>
                    <a:pt x="4928568" y="10160"/>
                  </a:lnTo>
                  <a:lnTo>
                    <a:pt x="4928568" y="0"/>
                  </a:lnTo>
                  <a:cubicBezTo>
                    <a:pt x="5021949" y="0"/>
                    <a:pt x="5097854" y="70104"/>
                    <a:pt x="5097854" y="156591"/>
                  </a:cubicBezTo>
                  <a:lnTo>
                    <a:pt x="5086933" y="156591"/>
                  </a:lnTo>
                  <a:lnTo>
                    <a:pt x="5097854" y="156591"/>
                  </a:lnTo>
                  <a:lnTo>
                    <a:pt x="5097854" y="1840357"/>
                  </a:lnTo>
                  <a:lnTo>
                    <a:pt x="5086933" y="1840357"/>
                  </a:lnTo>
                  <a:lnTo>
                    <a:pt x="5097854" y="1840357"/>
                  </a:lnTo>
                  <a:cubicBezTo>
                    <a:pt x="5097854" y="1926844"/>
                    <a:pt x="5021949" y="1996948"/>
                    <a:pt x="4928568" y="1996948"/>
                  </a:cubicBezTo>
                  <a:lnTo>
                    <a:pt x="4928568" y="1986788"/>
                  </a:lnTo>
                  <a:lnTo>
                    <a:pt x="4928568" y="1996948"/>
                  </a:lnTo>
                  <a:lnTo>
                    <a:pt x="169287" y="1996948"/>
                  </a:lnTo>
                  <a:lnTo>
                    <a:pt x="169287" y="1986788"/>
                  </a:lnTo>
                  <a:lnTo>
                    <a:pt x="169287" y="1996948"/>
                  </a:lnTo>
                  <a:cubicBezTo>
                    <a:pt x="75906" y="1996948"/>
                    <a:pt x="0" y="1926844"/>
                    <a:pt x="0" y="1840357"/>
                  </a:cubicBezTo>
                  <a:lnTo>
                    <a:pt x="0" y="156591"/>
                  </a:lnTo>
                  <a:lnTo>
                    <a:pt x="10922" y="156591"/>
                  </a:lnTo>
                  <a:lnTo>
                    <a:pt x="0" y="156591"/>
                  </a:lnTo>
                  <a:moveTo>
                    <a:pt x="21843" y="156591"/>
                  </a:moveTo>
                  <a:lnTo>
                    <a:pt x="21843" y="1840357"/>
                  </a:lnTo>
                  <a:lnTo>
                    <a:pt x="10922" y="1840357"/>
                  </a:lnTo>
                  <a:lnTo>
                    <a:pt x="21843" y="1840357"/>
                  </a:lnTo>
                  <a:cubicBezTo>
                    <a:pt x="21843" y="1915541"/>
                    <a:pt x="87783" y="1976628"/>
                    <a:pt x="169287" y="1976628"/>
                  </a:cubicBezTo>
                  <a:lnTo>
                    <a:pt x="4928568" y="1976628"/>
                  </a:lnTo>
                  <a:cubicBezTo>
                    <a:pt x="5010071" y="1976628"/>
                    <a:pt x="5076011" y="1915541"/>
                    <a:pt x="5076011" y="1840357"/>
                  </a:cubicBezTo>
                  <a:lnTo>
                    <a:pt x="5076011" y="156591"/>
                  </a:lnTo>
                  <a:cubicBezTo>
                    <a:pt x="5076011" y="81407"/>
                    <a:pt x="5010071" y="20320"/>
                    <a:pt x="4928568" y="20320"/>
                  </a:cubicBezTo>
                  <a:lnTo>
                    <a:pt x="169287" y="20320"/>
                  </a:lnTo>
                  <a:lnTo>
                    <a:pt x="169287" y="10160"/>
                  </a:lnTo>
                  <a:lnTo>
                    <a:pt x="169287" y="20320"/>
                  </a:lnTo>
                  <a:cubicBezTo>
                    <a:pt x="87783" y="20320"/>
                    <a:pt x="21843" y="81407"/>
                    <a:pt x="21843" y="156591"/>
                  </a:cubicBezTo>
                  <a:close/>
                </a:path>
              </a:pathLst>
            </a:custGeom>
            <a:solidFill>
              <a:srgbClr val="F3E6C7">
                <a:alpha val="12157"/>
              </a:srgbClr>
            </a:solidFill>
          </p:spPr>
        </p:sp>
      </p:grpSp>
      <p:grpSp>
        <p:nvGrpSpPr>
          <p:cNvPr id="141" name="Group 141"/>
          <p:cNvGrpSpPr/>
          <p:nvPr/>
        </p:nvGrpSpPr>
        <p:grpSpPr>
          <a:xfrm>
            <a:off x="1500407" y="5041906"/>
            <a:ext cx="787765" cy="787765"/>
            <a:chOff x="0" y="0"/>
            <a:chExt cx="1050354" cy="1050354"/>
          </a:xfrm>
        </p:grpSpPr>
        <p:sp>
          <p:nvSpPr>
            <p:cNvPr id="142" name="Freeform 142"/>
            <p:cNvSpPr/>
            <p:nvPr/>
          </p:nvSpPr>
          <p:spPr>
            <a:xfrm>
              <a:off x="12700" y="12700"/>
              <a:ext cx="1025017" cy="1025017"/>
            </a:xfrm>
            <a:custGeom>
              <a:avLst/>
              <a:gdLst/>
              <a:ahLst/>
              <a:cxnLst/>
              <a:rect l="l" t="t" r="r" b="b"/>
              <a:pathLst>
                <a:path w="1025017" h="1025017">
                  <a:moveTo>
                    <a:pt x="0" y="109855"/>
                  </a:moveTo>
                  <a:cubicBezTo>
                    <a:pt x="0" y="49149"/>
                    <a:pt x="49149" y="0"/>
                    <a:pt x="109855" y="0"/>
                  </a:cubicBezTo>
                  <a:lnTo>
                    <a:pt x="915162" y="0"/>
                  </a:lnTo>
                  <a:cubicBezTo>
                    <a:pt x="975868" y="0"/>
                    <a:pt x="1025017" y="49149"/>
                    <a:pt x="1025017" y="109855"/>
                  </a:cubicBezTo>
                  <a:lnTo>
                    <a:pt x="1025017" y="915162"/>
                  </a:lnTo>
                  <a:cubicBezTo>
                    <a:pt x="1025017" y="975868"/>
                    <a:pt x="975868" y="1025017"/>
                    <a:pt x="915162" y="1025017"/>
                  </a:cubicBezTo>
                  <a:lnTo>
                    <a:pt x="109855" y="1025017"/>
                  </a:lnTo>
                  <a:cubicBezTo>
                    <a:pt x="49149" y="1024890"/>
                    <a:pt x="0" y="975741"/>
                    <a:pt x="0" y="91516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43" name="Freeform 143"/>
            <p:cNvSpPr/>
            <p:nvPr/>
          </p:nvSpPr>
          <p:spPr>
            <a:xfrm>
              <a:off x="0" y="0"/>
              <a:ext cx="1050417" cy="1050417"/>
            </a:xfrm>
            <a:custGeom>
              <a:avLst/>
              <a:gdLst/>
              <a:ahLst/>
              <a:cxnLst/>
              <a:rect l="l" t="t" r="r" b="b"/>
              <a:pathLst>
                <a:path w="1050417" h="1050417">
                  <a:moveTo>
                    <a:pt x="0" y="122555"/>
                  </a:moveTo>
                  <a:cubicBezTo>
                    <a:pt x="0" y="54864"/>
                    <a:pt x="54864" y="0"/>
                    <a:pt x="122555" y="0"/>
                  </a:cubicBezTo>
                  <a:lnTo>
                    <a:pt x="927862" y="0"/>
                  </a:lnTo>
                  <a:lnTo>
                    <a:pt x="927862" y="12700"/>
                  </a:lnTo>
                  <a:lnTo>
                    <a:pt x="927862" y="0"/>
                  </a:lnTo>
                  <a:cubicBezTo>
                    <a:pt x="995553" y="0"/>
                    <a:pt x="1050417" y="54864"/>
                    <a:pt x="1050417" y="122555"/>
                  </a:cubicBezTo>
                  <a:lnTo>
                    <a:pt x="1037717" y="122555"/>
                  </a:lnTo>
                  <a:lnTo>
                    <a:pt x="1050417" y="122555"/>
                  </a:lnTo>
                  <a:lnTo>
                    <a:pt x="1050417" y="927862"/>
                  </a:lnTo>
                  <a:lnTo>
                    <a:pt x="1037717" y="927862"/>
                  </a:lnTo>
                  <a:lnTo>
                    <a:pt x="1050417" y="927862"/>
                  </a:lnTo>
                  <a:cubicBezTo>
                    <a:pt x="1050417" y="995553"/>
                    <a:pt x="995553" y="1050417"/>
                    <a:pt x="927862" y="1050417"/>
                  </a:cubicBezTo>
                  <a:lnTo>
                    <a:pt x="927862" y="1037717"/>
                  </a:lnTo>
                  <a:lnTo>
                    <a:pt x="927862" y="1050417"/>
                  </a:lnTo>
                  <a:lnTo>
                    <a:pt x="122555" y="1050417"/>
                  </a:lnTo>
                  <a:lnTo>
                    <a:pt x="122555" y="1037717"/>
                  </a:lnTo>
                  <a:lnTo>
                    <a:pt x="122555" y="1050417"/>
                  </a:lnTo>
                  <a:cubicBezTo>
                    <a:pt x="54864" y="1050290"/>
                    <a:pt x="0" y="995553"/>
                    <a:pt x="0" y="927862"/>
                  </a:cubicBezTo>
                  <a:lnTo>
                    <a:pt x="0" y="122555"/>
                  </a:lnTo>
                  <a:lnTo>
                    <a:pt x="12700" y="122555"/>
                  </a:lnTo>
                  <a:lnTo>
                    <a:pt x="0" y="122555"/>
                  </a:lnTo>
                  <a:moveTo>
                    <a:pt x="25400" y="122555"/>
                  </a:moveTo>
                  <a:lnTo>
                    <a:pt x="25400" y="927862"/>
                  </a:lnTo>
                  <a:lnTo>
                    <a:pt x="12700" y="927862"/>
                  </a:lnTo>
                  <a:lnTo>
                    <a:pt x="25400" y="927862"/>
                  </a:lnTo>
                  <a:cubicBezTo>
                    <a:pt x="25400" y="981456"/>
                    <a:pt x="68834" y="1025017"/>
                    <a:pt x="122555" y="1025017"/>
                  </a:cubicBezTo>
                  <a:lnTo>
                    <a:pt x="927862" y="1025017"/>
                  </a:lnTo>
                  <a:cubicBezTo>
                    <a:pt x="981456" y="1025017"/>
                    <a:pt x="1025017" y="981583"/>
                    <a:pt x="1025017" y="927862"/>
                  </a:cubicBezTo>
                  <a:lnTo>
                    <a:pt x="1025017" y="122555"/>
                  </a:lnTo>
                  <a:cubicBezTo>
                    <a:pt x="1024890" y="68834"/>
                    <a:pt x="981456" y="25400"/>
                    <a:pt x="927862" y="25400"/>
                  </a:cubicBezTo>
                  <a:lnTo>
                    <a:pt x="122555" y="25400"/>
                  </a:lnTo>
                  <a:lnTo>
                    <a:pt x="122555" y="12700"/>
                  </a:lnTo>
                  <a:lnTo>
                    <a:pt x="122555" y="25400"/>
                  </a:lnTo>
                  <a:cubicBezTo>
                    <a:pt x="68834" y="25400"/>
                    <a:pt x="25400" y="68834"/>
                    <a:pt x="25400" y="122555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44" name="Group 144"/>
          <p:cNvGrpSpPr/>
          <p:nvPr/>
        </p:nvGrpSpPr>
        <p:grpSpPr>
          <a:xfrm>
            <a:off x="1569044" y="5298519"/>
            <a:ext cx="576520" cy="367522"/>
            <a:chOff x="0" y="0"/>
            <a:chExt cx="768693" cy="490030"/>
          </a:xfrm>
        </p:grpSpPr>
        <p:sp>
          <p:nvSpPr>
            <p:cNvPr id="145" name="Freeform 145"/>
            <p:cNvSpPr/>
            <p:nvPr/>
          </p:nvSpPr>
          <p:spPr>
            <a:xfrm>
              <a:off x="0" y="0"/>
              <a:ext cx="768697" cy="490022"/>
            </a:xfrm>
            <a:custGeom>
              <a:avLst/>
              <a:gdLst/>
              <a:ahLst/>
              <a:cxnLst/>
              <a:rect l="l" t="t" r="r" b="b"/>
              <a:pathLst>
                <a:path w="768697" h="490022">
                  <a:moveTo>
                    <a:pt x="0" y="0"/>
                  </a:moveTo>
                  <a:lnTo>
                    <a:pt x="768697" y="0"/>
                  </a:lnTo>
                  <a:lnTo>
                    <a:pt x="768697" y="490022"/>
                  </a:lnTo>
                  <a:lnTo>
                    <a:pt x="0" y="49002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1098" r="-11097" b="25298"/>
              </a:stretch>
            </a:blipFill>
          </p:spPr>
        </p:sp>
        <p:sp>
          <p:nvSpPr>
            <p:cNvPr id="146" name="TextBox 146"/>
            <p:cNvSpPr txBox="1"/>
            <p:nvPr/>
          </p:nvSpPr>
          <p:spPr>
            <a:xfrm>
              <a:off x="0" y="0"/>
              <a:ext cx="768693" cy="490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41"/>
                </a:lnSpc>
              </a:pPr>
              <a:r>
                <a:rPr lang="en-US" sz="19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01</a:t>
              </a:r>
            </a:p>
          </p:txBody>
        </p:sp>
      </p:grpSp>
      <p:grpSp>
        <p:nvGrpSpPr>
          <p:cNvPr id="147" name="Group 147"/>
          <p:cNvGrpSpPr/>
          <p:nvPr/>
        </p:nvGrpSpPr>
        <p:grpSpPr>
          <a:xfrm>
            <a:off x="2472776" y="5041906"/>
            <a:ext cx="2535545" cy="345138"/>
            <a:chOff x="0" y="0"/>
            <a:chExt cx="3380727" cy="460184"/>
          </a:xfrm>
        </p:grpSpPr>
        <p:sp>
          <p:nvSpPr>
            <p:cNvPr id="148" name="Freeform 148"/>
            <p:cNvSpPr/>
            <p:nvPr/>
          </p:nvSpPr>
          <p:spPr>
            <a:xfrm>
              <a:off x="0" y="0"/>
              <a:ext cx="3380732" cy="460182"/>
            </a:xfrm>
            <a:custGeom>
              <a:avLst/>
              <a:gdLst/>
              <a:ahLst/>
              <a:cxnLst/>
              <a:rect l="l" t="t" r="r" b="b"/>
              <a:pathLst>
                <a:path w="3380732" h="460182">
                  <a:moveTo>
                    <a:pt x="0" y="0"/>
                  </a:moveTo>
                  <a:lnTo>
                    <a:pt x="3380732" y="0"/>
                  </a:lnTo>
                  <a:lnTo>
                    <a:pt x="3380732" y="460182"/>
                  </a:lnTo>
                  <a:lnTo>
                    <a:pt x="0" y="46018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6004" r="7967" b="-77480"/>
              </a:stretch>
            </a:blipFill>
          </p:spPr>
        </p:sp>
        <p:sp>
          <p:nvSpPr>
            <p:cNvPr id="149" name="TextBox 149"/>
            <p:cNvSpPr txBox="1"/>
            <p:nvPr/>
          </p:nvSpPr>
          <p:spPr>
            <a:xfrm>
              <a:off x="0" y="0"/>
              <a:ext cx="3380727" cy="460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33"/>
                </a:lnSpc>
              </a:pPr>
              <a:r>
                <a:rPr lang="en-US" sz="186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Praktinis mokymas</a:t>
              </a:r>
            </a:p>
          </p:txBody>
        </p:sp>
      </p:grpSp>
      <p:grpSp>
        <p:nvGrpSpPr>
          <p:cNvPr id="150" name="Group 150"/>
          <p:cNvGrpSpPr/>
          <p:nvPr/>
        </p:nvGrpSpPr>
        <p:grpSpPr>
          <a:xfrm>
            <a:off x="2459622" y="5428650"/>
            <a:ext cx="2722388" cy="645156"/>
            <a:chOff x="0" y="0"/>
            <a:chExt cx="3629851" cy="860208"/>
          </a:xfrm>
        </p:grpSpPr>
        <p:sp>
          <p:nvSpPr>
            <p:cNvPr id="151" name="Freeform 151"/>
            <p:cNvSpPr/>
            <p:nvPr/>
          </p:nvSpPr>
          <p:spPr>
            <a:xfrm>
              <a:off x="0" y="0"/>
              <a:ext cx="3629847" cy="860207"/>
            </a:xfrm>
            <a:custGeom>
              <a:avLst/>
              <a:gdLst/>
              <a:ahLst/>
              <a:cxnLst/>
              <a:rect l="l" t="t" r="r" b="b"/>
              <a:pathLst>
                <a:path w="3629847" h="860207">
                  <a:moveTo>
                    <a:pt x="0" y="0"/>
                  </a:moveTo>
                  <a:lnTo>
                    <a:pt x="3629847" y="0"/>
                  </a:lnTo>
                  <a:lnTo>
                    <a:pt x="3629847" y="860207"/>
                  </a:lnTo>
                  <a:lnTo>
                    <a:pt x="0" y="86020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404" r="16804" b="-18405"/>
              </a:stretch>
            </a:blipFill>
          </p:spPr>
        </p:sp>
        <p:sp>
          <p:nvSpPr>
            <p:cNvPr id="152" name="TextBox 152"/>
            <p:cNvSpPr txBox="1"/>
            <p:nvPr/>
          </p:nvSpPr>
          <p:spPr>
            <a:xfrm>
              <a:off x="0" y="0"/>
              <a:ext cx="3629851" cy="8602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549"/>
                </a:lnSpc>
              </a:pPr>
              <a:r>
                <a:rPr lang="en-US" sz="1291">
                  <a:solidFill>
                    <a:srgbClr val="DDE5EE"/>
                  </a:solidFill>
                  <a:latin typeface="Aptos"/>
                  <a:ea typeface="Aptos"/>
                  <a:cs typeface="Aptos"/>
                  <a:sym typeface="Aptos"/>
                </a:rPr>
                <a:t>Dirbtuvės, praktinio mokymo bazė ir imitacinė gamybinė aplinka padeda mokytis realiomis sąlygomis.</a:t>
              </a:r>
            </a:p>
          </p:txBody>
        </p:sp>
      </p:grpSp>
      <p:grpSp>
        <p:nvGrpSpPr>
          <p:cNvPr id="153" name="Group 153"/>
          <p:cNvGrpSpPr/>
          <p:nvPr/>
        </p:nvGrpSpPr>
        <p:grpSpPr>
          <a:xfrm>
            <a:off x="1392879" y="4934379"/>
            <a:ext cx="41939" cy="1345978"/>
            <a:chOff x="0" y="0"/>
            <a:chExt cx="55918" cy="1794637"/>
          </a:xfrm>
        </p:grpSpPr>
        <p:sp>
          <p:nvSpPr>
            <p:cNvPr id="154" name="Freeform 154"/>
            <p:cNvSpPr/>
            <p:nvPr/>
          </p:nvSpPr>
          <p:spPr>
            <a:xfrm>
              <a:off x="0" y="27940"/>
              <a:ext cx="55880" cy="1738757"/>
            </a:xfrm>
            <a:custGeom>
              <a:avLst/>
              <a:gdLst/>
              <a:ahLst/>
              <a:cxnLst/>
              <a:rect l="l" t="t" r="r" b="b"/>
              <a:pathLst>
                <a:path w="55880" h="1738757">
                  <a:moveTo>
                    <a:pt x="55880" y="0"/>
                  </a:moveTo>
                  <a:lnTo>
                    <a:pt x="55880" y="1738757"/>
                  </a:lnTo>
                  <a:lnTo>
                    <a:pt x="0" y="1738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55" name="Group 155"/>
          <p:cNvGrpSpPr/>
          <p:nvPr/>
        </p:nvGrpSpPr>
        <p:grpSpPr>
          <a:xfrm>
            <a:off x="5414429" y="4865360"/>
            <a:ext cx="4084636" cy="1497740"/>
            <a:chOff x="0" y="0"/>
            <a:chExt cx="5446181" cy="1996986"/>
          </a:xfrm>
        </p:grpSpPr>
        <p:sp>
          <p:nvSpPr>
            <p:cNvPr id="156" name="Freeform 156"/>
            <p:cNvSpPr/>
            <p:nvPr/>
          </p:nvSpPr>
          <p:spPr>
            <a:xfrm>
              <a:off x="11668" y="10160"/>
              <a:ext cx="5422816" cy="1976628"/>
            </a:xfrm>
            <a:custGeom>
              <a:avLst/>
              <a:gdLst/>
              <a:ahLst/>
              <a:cxnLst/>
              <a:rect l="l" t="t" r="r" b="b"/>
              <a:pathLst>
                <a:path w="5422816" h="1976628">
                  <a:moveTo>
                    <a:pt x="0" y="146431"/>
                  </a:moveTo>
                  <a:cubicBezTo>
                    <a:pt x="0" y="65532"/>
                    <a:pt x="75696" y="0"/>
                    <a:pt x="169185" y="0"/>
                  </a:cubicBezTo>
                  <a:lnTo>
                    <a:pt x="5253631" y="0"/>
                  </a:lnTo>
                  <a:cubicBezTo>
                    <a:pt x="5346975" y="0"/>
                    <a:pt x="5422816" y="65532"/>
                    <a:pt x="5422816" y="146431"/>
                  </a:cubicBezTo>
                  <a:lnTo>
                    <a:pt x="5422816" y="1830197"/>
                  </a:lnTo>
                  <a:cubicBezTo>
                    <a:pt x="5422816" y="1911096"/>
                    <a:pt x="5347120" y="1976628"/>
                    <a:pt x="5253631" y="1976628"/>
                  </a:cubicBezTo>
                  <a:lnTo>
                    <a:pt x="169185" y="1976628"/>
                  </a:lnTo>
                  <a:cubicBezTo>
                    <a:pt x="75841" y="1976628"/>
                    <a:pt x="0" y="1911096"/>
                    <a:pt x="0" y="1830197"/>
                  </a:cubicBezTo>
                  <a:close/>
                </a:path>
              </a:pathLst>
            </a:custGeom>
            <a:solidFill>
              <a:srgbClr val="2E2E2F">
                <a:alpha val="90196"/>
              </a:srgbClr>
            </a:solidFill>
          </p:spPr>
        </p:sp>
        <p:sp>
          <p:nvSpPr>
            <p:cNvPr id="157" name="Freeform 157"/>
            <p:cNvSpPr/>
            <p:nvPr/>
          </p:nvSpPr>
          <p:spPr>
            <a:xfrm>
              <a:off x="0" y="0"/>
              <a:ext cx="5446152" cy="1996948"/>
            </a:xfrm>
            <a:custGeom>
              <a:avLst/>
              <a:gdLst/>
              <a:ahLst/>
              <a:cxnLst/>
              <a:rect l="l" t="t" r="r" b="b"/>
              <a:pathLst>
                <a:path w="5446152" h="1996948">
                  <a:moveTo>
                    <a:pt x="0" y="156591"/>
                  </a:moveTo>
                  <a:cubicBezTo>
                    <a:pt x="0" y="70104"/>
                    <a:pt x="81092" y="0"/>
                    <a:pt x="180853" y="0"/>
                  </a:cubicBezTo>
                  <a:lnTo>
                    <a:pt x="5265299" y="0"/>
                  </a:lnTo>
                  <a:lnTo>
                    <a:pt x="5265299" y="10160"/>
                  </a:lnTo>
                  <a:lnTo>
                    <a:pt x="5265299" y="0"/>
                  </a:lnTo>
                  <a:cubicBezTo>
                    <a:pt x="5365060" y="0"/>
                    <a:pt x="5446152" y="70104"/>
                    <a:pt x="5446152" y="156591"/>
                  </a:cubicBezTo>
                  <a:lnTo>
                    <a:pt x="5434484" y="156591"/>
                  </a:lnTo>
                  <a:lnTo>
                    <a:pt x="5446152" y="156591"/>
                  </a:lnTo>
                  <a:lnTo>
                    <a:pt x="5446152" y="1840357"/>
                  </a:lnTo>
                  <a:lnTo>
                    <a:pt x="5434484" y="1840357"/>
                  </a:lnTo>
                  <a:lnTo>
                    <a:pt x="5446152" y="1840357"/>
                  </a:lnTo>
                  <a:cubicBezTo>
                    <a:pt x="5446152" y="1926844"/>
                    <a:pt x="5365060" y="1996948"/>
                    <a:pt x="5265299" y="1996948"/>
                  </a:cubicBezTo>
                  <a:lnTo>
                    <a:pt x="5265299" y="1986788"/>
                  </a:lnTo>
                  <a:lnTo>
                    <a:pt x="5265299" y="1996948"/>
                  </a:lnTo>
                  <a:lnTo>
                    <a:pt x="180853" y="1996948"/>
                  </a:lnTo>
                  <a:lnTo>
                    <a:pt x="180853" y="1986788"/>
                  </a:lnTo>
                  <a:lnTo>
                    <a:pt x="180853" y="1996948"/>
                  </a:lnTo>
                  <a:cubicBezTo>
                    <a:pt x="81092" y="1996948"/>
                    <a:pt x="0" y="1926844"/>
                    <a:pt x="0" y="1840357"/>
                  </a:cubicBezTo>
                  <a:lnTo>
                    <a:pt x="0" y="156591"/>
                  </a:lnTo>
                  <a:lnTo>
                    <a:pt x="11668" y="156591"/>
                  </a:lnTo>
                  <a:lnTo>
                    <a:pt x="0" y="156591"/>
                  </a:lnTo>
                  <a:moveTo>
                    <a:pt x="23336" y="156591"/>
                  </a:moveTo>
                  <a:lnTo>
                    <a:pt x="23336" y="1840357"/>
                  </a:lnTo>
                  <a:lnTo>
                    <a:pt x="11668" y="1840357"/>
                  </a:lnTo>
                  <a:lnTo>
                    <a:pt x="23336" y="1840357"/>
                  </a:lnTo>
                  <a:cubicBezTo>
                    <a:pt x="23336" y="1915541"/>
                    <a:pt x="93781" y="1976628"/>
                    <a:pt x="180853" y="1976628"/>
                  </a:cubicBezTo>
                  <a:lnTo>
                    <a:pt x="5265299" y="1976628"/>
                  </a:lnTo>
                  <a:cubicBezTo>
                    <a:pt x="5352371" y="1976628"/>
                    <a:pt x="5422816" y="1915541"/>
                    <a:pt x="5422816" y="1840357"/>
                  </a:cubicBezTo>
                  <a:lnTo>
                    <a:pt x="5422816" y="156591"/>
                  </a:lnTo>
                  <a:cubicBezTo>
                    <a:pt x="5422816" y="81407"/>
                    <a:pt x="5352371" y="20320"/>
                    <a:pt x="5265299" y="20320"/>
                  </a:cubicBezTo>
                  <a:lnTo>
                    <a:pt x="180853" y="20320"/>
                  </a:lnTo>
                  <a:lnTo>
                    <a:pt x="180853" y="10160"/>
                  </a:lnTo>
                  <a:lnTo>
                    <a:pt x="180853" y="20320"/>
                  </a:lnTo>
                  <a:cubicBezTo>
                    <a:pt x="93781" y="20320"/>
                    <a:pt x="23336" y="81407"/>
                    <a:pt x="23336" y="156591"/>
                  </a:cubicBezTo>
                  <a:close/>
                </a:path>
              </a:pathLst>
            </a:custGeom>
            <a:solidFill>
              <a:srgbClr val="F3E6C7">
                <a:alpha val="12157"/>
              </a:srgbClr>
            </a:solidFill>
          </p:spPr>
        </p:sp>
      </p:grpSp>
      <p:grpSp>
        <p:nvGrpSpPr>
          <p:cNvPr id="158" name="Group 158"/>
          <p:cNvGrpSpPr/>
          <p:nvPr/>
        </p:nvGrpSpPr>
        <p:grpSpPr>
          <a:xfrm>
            <a:off x="5508612" y="5041906"/>
            <a:ext cx="787765" cy="787765"/>
            <a:chOff x="0" y="0"/>
            <a:chExt cx="1050354" cy="1050354"/>
          </a:xfrm>
        </p:grpSpPr>
        <p:sp>
          <p:nvSpPr>
            <p:cNvPr id="159" name="Freeform 159"/>
            <p:cNvSpPr/>
            <p:nvPr/>
          </p:nvSpPr>
          <p:spPr>
            <a:xfrm>
              <a:off x="12700" y="12700"/>
              <a:ext cx="1025017" cy="1025017"/>
            </a:xfrm>
            <a:custGeom>
              <a:avLst/>
              <a:gdLst/>
              <a:ahLst/>
              <a:cxnLst/>
              <a:rect l="l" t="t" r="r" b="b"/>
              <a:pathLst>
                <a:path w="1025017" h="1025017">
                  <a:moveTo>
                    <a:pt x="0" y="109855"/>
                  </a:moveTo>
                  <a:cubicBezTo>
                    <a:pt x="0" y="49149"/>
                    <a:pt x="49149" y="0"/>
                    <a:pt x="109855" y="0"/>
                  </a:cubicBezTo>
                  <a:lnTo>
                    <a:pt x="915162" y="0"/>
                  </a:lnTo>
                  <a:cubicBezTo>
                    <a:pt x="975868" y="0"/>
                    <a:pt x="1025017" y="49149"/>
                    <a:pt x="1025017" y="109855"/>
                  </a:cubicBezTo>
                  <a:lnTo>
                    <a:pt x="1025017" y="915162"/>
                  </a:lnTo>
                  <a:cubicBezTo>
                    <a:pt x="1025017" y="975868"/>
                    <a:pt x="975868" y="1025017"/>
                    <a:pt x="915162" y="1025017"/>
                  </a:cubicBezTo>
                  <a:lnTo>
                    <a:pt x="109855" y="1025017"/>
                  </a:lnTo>
                  <a:cubicBezTo>
                    <a:pt x="49149" y="1024890"/>
                    <a:pt x="0" y="975741"/>
                    <a:pt x="0" y="91516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60" name="Freeform 160"/>
            <p:cNvSpPr/>
            <p:nvPr/>
          </p:nvSpPr>
          <p:spPr>
            <a:xfrm>
              <a:off x="0" y="0"/>
              <a:ext cx="1050417" cy="1050417"/>
            </a:xfrm>
            <a:custGeom>
              <a:avLst/>
              <a:gdLst/>
              <a:ahLst/>
              <a:cxnLst/>
              <a:rect l="l" t="t" r="r" b="b"/>
              <a:pathLst>
                <a:path w="1050417" h="1050417">
                  <a:moveTo>
                    <a:pt x="0" y="122555"/>
                  </a:moveTo>
                  <a:cubicBezTo>
                    <a:pt x="0" y="54864"/>
                    <a:pt x="54864" y="0"/>
                    <a:pt x="122555" y="0"/>
                  </a:cubicBezTo>
                  <a:lnTo>
                    <a:pt x="927862" y="0"/>
                  </a:lnTo>
                  <a:lnTo>
                    <a:pt x="927862" y="12700"/>
                  </a:lnTo>
                  <a:lnTo>
                    <a:pt x="927862" y="0"/>
                  </a:lnTo>
                  <a:cubicBezTo>
                    <a:pt x="995553" y="0"/>
                    <a:pt x="1050417" y="54864"/>
                    <a:pt x="1050417" y="122555"/>
                  </a:cubicBezTo>
                  <a:lnTo>
                    <a:pt x="1037717" y="122555"/>
                  </a:lnTo>
                  <a:lnTo>
                    <a:pt x="1050417" y="122555"/>
                  </a:lnTo>
                  <a:lnTo>
                    <a:pt x="1050417" y="927862"/>
                  </a:lnTo>
                  <a:lnTo>
                    <a:pt x="1037717" y="927862"/>
                  </a:lnTo>
                  <a:lnTo>
                    <a:pt x="1050417" y="927862"/>
                  </a:lnTo>
                  <a:cubicBezTo>
                    <a:pt x="1050417" y="995553"/>
                    <a:pt x="995553" y="1050417"/>
                    <a:pt x="927862" y="1050417"/>
                  </a:cubicBezTo>
                  <a:lnTo>
                    <a:pt x="927862" y="1037717"/>
                  </a:lnTo>
                  <a:lnTo>
                    <a:pt x="927862" y="1050417"/>
                  </a:lnTo>
                  <a:lnTo>
                    <a:pt x="122555" y="1050417"/>
                  </a:lnTo>
                  <a:lnTo>
                    <a:pt x="122555" y="1037717"/>
                  </a:lnTo>
                  <a:lnTo>
                    <a:pt x="122555" y="1050417"/>
                  </a:lnTo>
                  <a:cubicBezTo>
                    <a:pt x="54864" y="1050290"/>
                    <a:pt x="0" y="995553"/>
                    <a:pt x="0" y="927862"/>
                  </a:cubicBezTo>
                  <a:lnTo>
                    <a:pt x="0" y="122555"/>
                  </a:lnTo>
                  <a:lnTo>
                    <a:pt x="12700" y="122555"/>
                  </a:lnTo>
                  <a:lnTo>
                    <a:pt x="0" y="122555"/>
                  </a:lnTo>
                  <a:moveTo>
                    <a:pt x="25400" y="122555"/>
                  </a:moveTo>
                  <a:lnTo>
                    <a:pt x="25400" y="927862"/>
                  </a:lnTo>
                  <a:lnTo>
                    <a:pt x="12700" y="927862"/>
                  </a:lnTo>
                  <a:lnTo>
                    <a:pt x="25400" y="927862"/>
                  </a:lnTo>
                  <a:cubicBezTo>
                    <a:pt x="25400" y="981456"/>
                    <a:pt x="68834" y="1025017"/>
                    <a:pt x="122555" y="1025017"/>
                  </a:cubicBezTo>
                  <a:lnTo>
                    <a:pt x="927862" y="1025017"/>
                  </a:lnTo>
                  <a:cubicBezTo>
                    <a:pt x="981456" y="1025017"/>
                    <a:pt x="1025017" y="981583"/>
                    <a:pt x="1025017" y="927862"/>
                  </a:cubicBezTo>
                  <a:lnTo>
                    <a:pt x="1025017" y="122555"/>
                  </a:lnTo>
                  <a:cubicBezTo>
                    <a:pt x="1024890" y="68834"/>
                    <a:pt x="981456" y="25400"/>
                    <a:pt x="927862" y="25400"/>
                  </a:cubicBezTo>
                  <a:lnTo>
                    <a:pt x="122555" y="25400"/>
                  </a:lnTo>
                  <a:lnTo>
                    <a:pt x="122555" y="12700"/>
                  </a:lnTo>
                  <a:lnTo>
                    <a:pt x="122555" y="25400"/>
                  </a:lnTo>
                  <a:cubicBezTo>
                    <a:pt x="68834" y="25400"/>
                    <a:pt x="25400" y="68834"/>
                    <a:pt x="25400" y="122555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61" name="Group 161"/>
          <p:cNvGrpSpPr/>
          <p:nvPr/>
        </p:nvGrpSpPr>
        <p:grpSpPr>
          <a:xfrm>
            <a:off x="5586779" y="5298519"/>
            <a:ext cx="576520" cy="367522"/>
            <a:chOff x="0" y="0"/>
            <a:chExt cx="768693" cy="490030"/>
          </a:xfrm>
        </p:grpSpPr>
        <p:sp>
          <p:nvSpPr>
            <p:cNvPr id="162" name="Freeform 162"/>
            <p:cNvSpPr/>
            <p:nvPr/>
          </p:nvSpPr>
          <p:spPr>
            <a:xfrm>
              <a:off x="0" y="0"/>
              <a:ext cx="768697" cy="490022"/>
            </a:xfrm>
            <a:custGeom>
              <a:avLst/>
              <a:gdLst/>
              <a:ahLst/>
              <a:cxnLst/>
              <a:rect l="l" t="t" r="r" b="b"/>
              <a:pathLst>
                <a:path w="768697" h="490022">
                  <a:moveTo>
                    <a:pt x="0" y="0"/>
                  </a:moveTo>
                  <a:lnTo>
                    <a:pt x="768697" y="0"/>
                  </a:lnTo>
                  <a:lnTo>
                    <a:pt x="768697" y="490022"/>
                  </a:lnTo>
                  <a:lnTo>
                    <a:pt x="0" y="49002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1098" r="-11097" b="25298"/>
              </a:stretch>
            </a:blipFill>
          </p:spPr>
        </p:sp>
        <p:sp>
          <p:nvSpPr>
            <p:cNvPr id="163" name="TextBox 163"/>
            <p:cNvSpPr txBox="1"/>
            <p:nvPr/>
          </p:nvSpPr>
          <p:spPr>
            <a:xfrm>
              <a:off x="0" y="0"/>
              <a:ext cx="768693" cy="490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41"/>
                </a:lnSpc>
              </a:pPr>
              <a:r>
                <a:rPr lang="en-US" sz="19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02</a:t>
              </a:r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6477352" y="5041906"/>
            <a:ext cx="2930671" cy="345138"/>
            <a:chOff x="0" y="0"/>
            <a:chExt cx="3907561" cy="460184"/>
          </a:xfrm>
        </p:grpSpPr>
        <p:sp>
          <p:nvSpPr>
            <p:cNvPr id="165" name="Freeform 165"/>
            <p:cNvSpPr/>
            <p:nvPr/>
          </p:nvSpPr>
          <p:spPr>
            <a:xfrm>
              <a:off x="0" y="0"/>
              <a:ext cx="3907566" cy="460182"/>
            </a:xfrm>
            <a:custGeom>
              <a:avLst/>
              <a:gdLst/>
              <a:ahLst/>
              <a:cxnLst/>
              <a:rect l="l" t="t" r="r" b="b"/>
              <a:pathLst>
                <a:path w="3907566" h="460182">
                  <a:moveTo>
                    <a:pt x="0" y="0"/>
                  </a:moveTo>
                  <a:lnTo>
                    <a:pt x="3907566" y="0"/>
                  </a:lnTo>
                  <a:lnTo>
                    <a:pt x="3907566" y="460182"/>
                  </a:lnTo>
                  <a:lnTo>
                    <a:pt x="0" y="46018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6004" r="20375" b="-77480"/>
              </a:stretch>
            </a:blipFill>
          </p:spPr>
        </p:sp>
        <p:sp>
          <p:nvSpPr>
            <p:cNvPr id="166" name="TextBox 166"/>
            <p:cNvSpPr txBox="1"/>
            <p:nvPr/>
          </p:nvSpPr>
          <p:spPr>
            <a:xfrm>
              <a:off x="0" y="0"/>
              <a:ext cx="3907561" cy="460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33"/>
                </a:lnSpc>
              </a:pPr>
              <a:r>
                <a:rPr lang="en-US" sz="186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Aiškūs mokymosi keliai</a:t>
              </a:r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6429727" y="5481453"/>
            <a:ext cx="2938372" cy="645156"/>
            <a:chOff x="0" y="0"/>
            <a:chExt cx="3917830" cy="860208"/>
          </a:xfrm>
        </p:grpSpPr>
        <p:sp>
          <p:nvSpPr>
            <p:cNvPr id="168" name="Freeform 168"/>
            <p:cNvSpPr/>
            <p:nvPr/>
          </p:nvSpPr>
          <p:spPr>
            <a:xfrm>
              <a:off x="0" y="0"/>
              <a:ext cx="3917826" cy="860207"/>
            </a:xfrm>
            <a:custGeom>
              <a:avLst/>
              <a:gdLst/>
              <a:ahLst/>
              <a:cxnLst/>
              <a:rect l="l" t="t" r="r" b="b"/>
              <a:pathLst>
                <a:path w="3917826" h="860207">
                  <a:moveTo>
                    <a:pt x="0" y="0"/>
                  </a:moveTo>
                  <a:lnTo>
                    <a:pt x="3917826" y="0"/>
                  </a:lnTo>
                  <a:lnTo>
                    <a:pt x="3917826" y="860207"/>
                  </a:lnTo>
                  <a:lnTo>
                    <a:pt x="0" y="86020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404" r="22919" b="-18405"/>
              </a:stretch>
            </a:blipFill>
          </p:spPr>
        </p:sp>
        <p:sp>
          <p:nvSpPr>
            <p:cNvPr id="169" name="TextBox 169"/>
            <p:cNvSpPr txBox="1"/>
            <p:nvPr/>
          </p:nvSpPr>
          <p:spPr>
            <a:xfrm>
              <a:off x="0" y="0"/>
              <a:ext cx="3917830" cy="8602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549"/>
                </a:lnSpc>
              </a:pPr>
              <a:r>
                <a:rPr lang="en-US" sz="1291">
                  <a:solidFill>
                    <a:srgbClr val="DDE5EE"/>
                  </a:solidFill>
                  <a:latin typeface="Aptos"/>
                  <a:ea typeface="Aptos"/>
                  <a:cs typeface="Aptos"/>
                  <a:sym typeface="Aptos"/>
                </a:rPr>
                <a:t>Galima mokytis po 8, 9, 10 ar 12 klasių – pagal turimą išsilavinimą ir pasirinktą programą.</a:t>
              </a:r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5401085" y="4934379"/>
            <a:ext cx="41939" cy="1345978"/>
            <a:chOff x="0" y="0"/>
            <a:chExt cx="55918" cy="1794637"/>
          </a:xfrm>
        </p:grpSpPr>
        <p:sp>
          <p:nvSpPr>
            <p:cNvPr id="171" name="Freeform 171"/>
            <p:cNvSpPr/>
            <p:nvPr/>
          </p:nvSpPr>
          <p:spPr>
            <a:xfrm>
              <a:off x="0" y="27940"/>
              <a:ext cx="55880" cy="1738757"/>
            </a:xfrm>
            <a:custGeom>
              <a:avLst/>
              <a:gdLst/>
              <a:ahLst/>
              <a:cxnLst/>
              <a:rect l="l" t="t" r="r" b="b"/>
              <a:pathLst>
                <a:path w="55880" h="1738757">
                  <a:moveTo>
                    <a:pt x="55880" y="0"/>
                  </a:moveTo>
                  <a:lnTo>
                    <a:pt x="55880" y="1738757"/>
                  </a:lnTo>
                  <a:lnTo>
                    <a:pt x="0" y="1738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72" name="Group 172"/>
          <p:cNvGrpSpPr/>
          <p:nvPr/>
        </p:nvGrpSpPr>
        <p:grpSpPr>
          <a:xfrm>
            <a:off x="1406223" y="6924370"/>
            <a:ext cx="3823411" cy="1497740"/>
            <a:chOff x="0" y="0"/>
            <a:chExt cx="5097882" cy="1996986"/>
          </a:xfrm>
        </p:grpSpPr>
        <p:sp>
          <p:nvSpPr>
            <p:cNvPr id="173" name="Freeform 173"/>
            <p:cNvSpPr/>
            <p:nvPr/>
          </p:nvSpPr>
          <p:spPr>
            <a:xfrm>
              <a:off x="10922" y="10160"/>
              <a:ext cx="5076011" cy="1976628"/>
            </a:xfrm>
            <a:custGeom>
              <a:avLst/>
              <a:gdLst/>
              <a:ahLst/>
              <a:cxnLst/>
              <a:rect l="l" t="t" r="r" b="b"/>
              <a:pathLst>
                <a:path w="5076011" h="1976628">
                  <a:moveTo>
                    <a:pt x="0" y="146431"/>
                  </a:moveTo>
                  <a:cubicBezTo>
                    <a:pt x="0" y="65532"/>
                    <a:pt x="70854" y="0"/>
                    <a:pt x="158365" y="0"/>
                  </a:cubicBezTo>
                  <a:lnTo>
                    <a:pt x="4917646" y="0"/>
                  </a:lnTo>
                  <a:cubicBezTo>
                    <a:pt x="5005020" y="0"/>
                    <a:pt x="5076011" y="65532"/>
                    <a:pt x="5076011" y="146431"/>
                  </a:cubicBezTo>
                  <a:lnTo>
                    <a:pt x="5076011" y="1830197"/>
                  </a:lnTo>
                  <a:cubicBezTo>
                    <a:pt x="5076011" y="1911096"/>
                    <a:pt x="5005156" y="1976628"/>
                    <a:pt x="4917646" y="1976628"/>
                  </a:cubicBezTo>
                  <a:lnTo>
                    <a:pt x="158365" y="1976628"/>
                  </a:lnTo>
                  <a:cubicBezTo>
                    <a:pt x="70991" y="1976628"/>
                    <a:pt x="0" y="1911096"/>
                    <a:pt x="0" y="1830197"/>
                  </a:cubicBezTo>
                  <a:close/>
                </a:path>
              </a:pathLst>
            </a:custGeom>
            <a:solidFill>
              <a:srgbClr val="2E2E2F">
                <a:alpha val="90196"/>
              </a:srgbClr>
            </a:solidFill>
          </p:spPr>
        </p:sp>
        <p:sp>
          <p:nvSpPr>
            <p:cNvPr id="174" name="Freeform 174"/>
            <p:cNvSpPr/>
            <p:nvPr/>
          </p:nvSpPr>
          <p:spPr>
            <a:xfrm>
              <a:off x="0" y="0"/>
              <a:ext cx="5097854" cy="1996948"/>
            </a:xfrm>
            <a:custGeom>
              <a:avLst/>
              <a:gdLst/>
              <a:ahLst/>
              <a:cxnLst/>
              <a:rect l="l" t="t" r="r" b="b"/>
              <a:pathLst>
                <a:path w="5097854" h="1996948">
                  <a:moveTo>
                    <a:pt x="0" y="156591"/>
                  </a:moveTo>
                  <a:cubicBezTo>
                    <a:pt x="0" y="70104"/>
                    <a:pt x="75906" y="0"/>
                    <a:pt x="169287" y="0"/>
                  </a:cubicBezTo>
                  <a:lnTo>
                    <a:pt x="4928568" y="0"/>
                  </a:lnTo>
                  <a:lnTo>
                    <a:pt x="4928568" y="10160"/>
                  </a:lnTo>
                  <a:lnTo>
                    <a:pt x="4928568" y="0"/>
                  </a:lnTo>
                  <a:cubicBezTo>
                    <a:pt x="5021949" y="0"/>
                    <a:pt x="5097854" y="70104"/>
                    <a:pt x="5097854" y="156591"/>
                  </a:cubicBezTo>
                  <a:lnTo>
                    <a:pt x="5086933" y="156591"/>
                  </a:lnTo>
                  <a:lnTo>
                    <a:pt x="5097854" y="156591"/>
                  </a:lnTo>
                  <a:lnTo>
                    <a:pt x="5097854" y="1840357"/>
                  </a:lnTo>
                  <a:lnTo>
                    <a:pt x="5086933" y="1840357"/>
                  </a:lnTo>
                  <a:lnTo>
                    <a:pt x="5097854" y="1840357"/>
                  </a:lnTo>
                  <a:cubicBezTo>
                    <a:pt x="5097854" y="1926844"/>
                    <a:pt x="5021949" y="1996948"/>
                    <a:pt x="4928568" y="1996948"/>
                  </a:cubicBezTo>
                  <a:lnTo>
                    <a:pt x="4928568" y="1986788"/>
                  </a:lnTo>
                  <a:lnTo>
                    <a:pt x="4928568" y="1996948"/>
                  </a:lnTo>
                  <a:lnTo>
                    <a:pt x="169287" y="1996948"/>
                  </a:lnTo>
                  <a:lnTo>
                    <a:pt x="169287" y="1986788"/>
                  </a:lnTo>
                  <a:lnTo>
                    <a:pt x="169287" y="1996948"/>
                  </a:lnTo>
                  <a:cubicBezTo>
                    <a:pt x="75906" y="1996948"/>
                    <a:pt x="0" y="1926844"/>
                    <a:pt x="0" y="1840357"/>
                  </a:cubicBezTo>
                  <a:lnTo>
                    <a:pt x="0" y="156591"/>
                  </a:lnTo>
                  <a:lnTo>
                    <a:pt x="10922" y="156591"/>
                  </a:lnTo>
                  <a:lnTo>
                    <a:pt x="0" y="156591"/>
                  </a:lnTo>
                  <a:moveTo>
                    <a:pt x="21843" y="156591"/>
                  </a:moveTo>
                  <a:lnTo>
                    <a:pt x="21843" y="1840357"/>
                  </a:lnTo>
                  <a:lnTo>
                    <a:pt x="10922" y="1840357"/>
                  </a:lnTo>
                  <a:lnTo>
                    <a:pt x="21843" y="1840357"/>
                  </a:lnTo>
                  <a:cubicBezTo>
                    <a:pt x="21843" y="1915541"/>
                    <a:pt x="87783" y="1976628"/>
                    <a:pt x="169287" y="1976628"/>
                  </a:cubicBezTo>
                  <a:lnTo>
                    <a:pt x="4928568" y="1976628"/>
                  </a:lnTo>
                  <a:cubicBezTo>
                    <a:pt x="5010071" y="1976628"/>
                    <a:pt x="5076011" y="1915541"/>
                    <a:pt x="5076011" y="1840357"/>
                  </a:cubicBezTo>
                  <a:lnTo>
                    <a:pt x="5076011" y="156591"/>
                  </a:lnTo>
                  <a:cubicBezTo>
                    <a:pt x="5076011" y="81407"/>
                    <a:pt x="5010071" y="20320"/>
                    <a:pt x="4928568" y="20320"/>
                  </a:cubicBezTo>
                  <a:lnTo>
                    <a:pt x="169287" y="20320"/>
                  </a:lnTo>
                  <a:lnTo>
                    <a:pt x="169287" y="10160"/>
                  </a:lnTo>
                  <a:lnTo>
                    <a:pt x="169287" y="20320"/>
                  </a:lnTo>
                  <a:cubicBezTo>
                    <a:pt x="87783" y="20320"/>
                    <a:pt x="21843" y="81407"/>
                    <a:pt x="21843" y="156591"/>
                  </a:cubicBezTo>
                  <a:close/>
                </a:path>
              </a:pathLst>
            </a:custGeom>
            <a:solidFill>
              <a:srgbClr val="F3E6C7">
                <a:alpha val="12157"/>
              </a:srgbClr>
            </a:solidFill>
          </p:spPr>
        </p:sp>
      </p:grpSp>
      <p:grpSp>
        <p:nvGrpSpPr>
          <p:cNvPr id="175" name="Group 175"/>
          <p:cNvGrpSpPr/>
          <p:nvPr/>
        </p:nvGrpSpPr>
        <p:grpSpPr>
          <a:xfrm>
            <a:off x="1500407" y="7100907"/>
            <a:ext cx="787765" cy="787765"/>
            <a:chOff x="0" y="0"/>
            <a:chExt cx="1050354" cy="1050354"/>
          </a:xfrm>
        </p:grpSpPr>
        <p:sp>
          <p:nvSpPr>
            <p:cNvPr id="176" name="Freeform 176"/>
            <p:cNvSpPr/>
            <p:nvPr/>
          </p:nvSpPr>
          <p:spPr>
            <a:xfrm>
              <a:off x="12700" y="12700"/>
              <a:ext cx="1025017" cy="1025017"/>
            </a:xfrm>
            <a:custGeom>
              <a:avLst/>
              <a:gdLst/>
              <a:ahLst/>
              <a:cxnLst/>
              <a:rect l="l" t="t" r="r" b="b"/>
              <a:pathLst>
                <a:path w="1025017" h="1025017">
                  <a:moveTo>
                    <a:pt x="0" y="109855"/>
                  </a:moveTo>
                  <a:cubicBezTo>
                    <a:pt x="0" y="49149"/>
                    <a:pt x="49149" y="0"/>
                    <a:pt x="109855" y="0"/>
                  </a:cubicBezTo>
                  <a:lnTo>
                    <a:pt x="915162" y="0"/>
                  </a:lnTo>
                  <a:cubicBezTo>
                    <a:pt x="975868" y="0"/>
                    <a:pt x="1025017" y="49149"/>
                    <a:pt x="1025017" y="109855"/>
                  </a:cubicBezTo>
                  <a:lnTo>
                    <a:pt x="1025017" y="915162"/>
                  </a:lnTo>
                  <a:cubicBezTo>
                    <a:pt x="1025017" y="975868"/>
                    <a:pt x="975868" y="1025017"/>
                    <a:pt x="915162" y="1025017"/>
                  </a:cubicBezTo>
                  <a:lnTo>
                    <a:pt x="109855" y="1025017"/>
                  </a:lnTo>
                  <a:cubicBezTo>
                    <a:pt x="49149" y="1024890"/>
                    <a:pt x="0" y="975741"/>
                    <a:pt x="0" y="91516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77" name="Freeform 177"/>
            <p:cNvSpPr/>
            <p:nvPr/>
          </p:nvSpPr>
          <p:spPr>
            <a:xfrm>
              <a:off x="0" y="0"/>
              <a:ext cx="1050417" cy="1050417"/>
            </a:xfrm>
            <a:custGeom>
              <a:avLst/>
              <a:gdLst/>
              <a:ahLst/>
              <a:cxnLst/>
              <a:rect l="l" t="t" r="r" b="b"/>
              <a:pathLst>
                <a:path w="1050417" h="1050417">
                  <a:moveTo>
                    <a:pt x="0" y="122555"/>
                  </a:moveTo>
                  <a:cubicBezTo>
                    <a:pt x="0" y="54864"/>
                    <a:pt x="54864" y="0"/>
                    <a:pt x="122555" y="0"/>
                  </a:cubicBezTo>
                  <a:lnTo>
                    <a:pt x="927862" y="0"/>
                  </a:lnTo>
                  <a:lnTo>
                    <a:pt x="927862" y="12700"/>
                  </a:lnTo>
                  <a:lnTo>
                    <a:pt x="927862" y="0"/>
                  </a:lnTo>
                  <a:cubicBezTo>
                    <a:pt x="995553" y="0"/>
                    <a:pt x="1050417" y="54864"/>
                    <a:pt x="1050417" y="122555"/>
                  </a:cubicBezTo>
                  <a:lnTo>
                    <a:pt x="1037717" y="122555"/>
                  </a:lnTo>
                  <a:lnTo>
                    <a:pt x="1050417" y="122555"/>
                  </a:lnTo>
                  <a:lnTo>
                    <a:pt x="1050417" y="927862"/>
                  </a:lnTo>
                  <a:lnTo>
                    <a:pt x="1037717" y="927862"/>
                  </a:lnTo>
                  <a:lnTo>
                    <a:pt x="1050417" y="927862"/>
                  </a:lnTo>
                  <a:cubicBezTo>
                    <a:pt x="1050417" y="995553"/>
                    <a:pt x="995553" y="1050417"/>
                    <a:pt x="927862" y="1050417"/>
                  </a:cubicBezTo>
                  <a:lnTo>
                    <a:pt x="927862" y="1037717"/>
                  </a:lnTo>
                  <a:lnTo>
                    <a:pt x="927862" y="1050417"/>
                  </a:lnTo>
                  <a:lnTo>
                    <a:pt x="122555" y="1050417"/>
                  </a:lnTo>
                  <a:lnTo>
                    <a:pt x="122555" y="1037717"/>
                  </a:lnTo>
                  <a:lnTo>
                    <a:pt x="122555" y="1050417"/>
                  </a:lnTo>
                  <a:cubicBezTo>
                    <a:pt x="54864" y="1050290"/>
                    <a:pt x="0" y="995553"/>
                    <a:pt x="0" y="927862"/>
                  </a:cubicBezTo>
                  <a:lnTo>
                    <a:pt x="0" y="122555"/>
                  </a:lnTo>
                  <a:lnTo>
                    <a:pt x="12700" y="122555"/>
                  </a:lnTo>
                  <a:lnTo>
                    <a:pt x="0" y="122555"/>
                  </a:lnTo>
                  <a:moveTo>
                    <a:pt x="25400" y="122555"/>
                  </a:moveTo>
                  <a:lnTo>
                    <a:pt x="25400" y="927862"/>
                  </a:lnTo>
                  <a:lnTo>
                    <a:pt x="12700" y="927862"/>
                  </a:lnTo>
                  <a:lnTo>
                    <a:pt x="25400" y="927862"/>
                  </a:lnTo>
                  <a:cubicBezTo>
                    <a:pt x="25400" y="981456"/>
                    <a:pt x="68834" y="1025017"/>
                    <a:pt x="122555" y="1025017"/>
                  </a:cubicBezTo>
                  <a:lnTo>
                    <a:pt x="927862" y="1025017"/>
                  </a:lnTo>
                  <a:cubicBezTo>
                    <a:pt x="981456" y="1025017"/>
                    <a:pt x="1025017" y="981583"/>
                    <a:pt x="1025017" y="927862"/>
                  </a:cubicBezTo>
                  <a:lnTo>
                    <a:pt x="1025017" y="122555"/>
                  </a:lnTo>
                  <a:cubicBezTo>
                    <a:pt x="1024890" y="68834"/>
                    <a:pt x="981456" y="25400"/>
                    <a:pt x="927862" y="25400"/>
                  </a:cubicBezTo>
                  <a:lnTo>
                    <a:pt x="122555" y="25400"/>
                  </a:lnTo>
                  <a:lnTo>
                    <a:pt x="122555" y="12700"/>
                  </a:lnTo>
                  <a:lnTo>
                    <a:pt x="122555" y="25400"/>
                  </a:lnTo>
                  <a:cubicBezTo>
                    <a:pt x="68834" y="25400"/>
                    <a:pt x="25400" y="68834"/>
                    <a:pt x="25400" y="122555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78" name="Group 178"/>
          <p:cNvGrpSpPr/>
          <p:nvPr/>
        </p:nvGrpSpPr>
        <p:grpSpPr>
          <a:xfrm>
            <a:off x="1606029" y="7357520"/>
            <a:ext cx="576520" cy="367522"/>
            <a:chOff x="0" y="0"/>
            <a:chExt cx="768693" cy="490030"/>
          </a:xfrm>
        </p:grpSpPr>
        <p:sp>
          <p:nvSpPr>
            <p:cNvPr id="179" name="Freeform 179"/>
            <p:cNvSpPr/>
            <p:nvPr/>
          </p:nvSpPr>
          <p:spPr>
            <a:xfrm>
              <a:off x="0" y="0"/>
              <a:ext cx="768697" cy="490022"/>
            </a:xfrm>
            <a:custGeom>
              <a:avLst/>
              <a:gdLst/>
              <a:ahLst/>
              <a:cxnLst/>
              <a:rect l="l" t="t" r="r" b="b"/>
              <a:pathLst>
                <a:path w="768697" h="490022">
                  <a:moveTo>
                    <a:pt x="0" y="0"/>
                  </a:moveTo>
                  <a:lnTo>
                    <a:pt x="768697" y="0"/>
                  </a:lnTo>
                  <a:lnTo>
                    <a:pt x="768697" y="490022"/>
                  </a:lnTo>
                  <a:lnTo>
                    <a:pt x="0" y="49002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1098" r="-11097" b="25298"/>
              </a:stretch>
            </a:blipFill>
          </p:spPr>
        </p:sp>
        <p:sp>
          <p:nvSpPr>
            <p:cNvPr id="180" name="TextBox 180"/>
            <p:cNvSpPr txBox="1"/>
            <p:nvPr/>
          </p:nvSpPr>
          <p:spPr>
            <a:xfrm>
              <a:off x="0" y="0"/>
              <a:ext cx="768693" cy="490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41"/>
                </a:lnSpc>
              </a:pPr>
              <a:r>
                <a:rPr lang="en-US" sz="19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03</a:t>
              </a:r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2494064" y="7038424"/>
            <a:ext cx="2333539" cy="345138"/>
            <a:chOff x="0" y="0"/>
            <a:chExt cx="3111386" cy="460184"/>
          </a:xfrm>
        </p:grpSpPr>
        <p:sp>
          <p:nvSpPr>
            <p:cNvPr id="182" name="Freeform 182"/>
            <p:cNvSpPr/>
            <p:nvPr/>
          </p:nvSpPr>
          <p:spPr>
            <a:xfrm>
              <a:off x="0" y="0"/>
              <a:ext cx="3111391" cy="460182"/>
            </a:xfrm>
            <a:custGeom>
              <a:avLst/>
              <a:gdLst/>
              <a:ahLst/>
              <a:cxnLst/>
              <a:rect l="l" t="t" r="r" b="b"/>
              <a:pathLst>
                <a:path w="3111391" h="460182">
                  <a:moveTo>
                    <a:pt x="0" y="0"/>
                  </a:moveTo>
                  <a:lnTo>
                    <a:pt x="3111391" y="0"/>
                  </a:lnTo>
                  <a:lnTo>
                    <a:pt x="3111391" y="460182"/>
                  </a:lnTo>
                  <a:lnTo>
                    <a:pt x="0" y="46018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6004" b="-77480"/>
              </a:stretch>
            </a:blipFill>
          </p:spPr>
        </p:sp>
        <p:sp>
          <p:nvSpPr>
            <p:cNvPr id="183" name="TextBox 183"/>
            <p:cNvSpPr txBox="1"/>
            <p:nvPr/>
          </p:nvSpPr>
          <p:spPr>
            <a:xfrm>
              <a:off x="0" y="0"/>
              <a:ext cx="3111386" cy="460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33"/>
                </a:lnSpc>
              </a:pPr>
              <a:r>
                <a:rPr lang="en-US" sz="186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Parama mokiniui</a:t>
              </a:r>
            </a:p>
          </p:txBody>
        </p:sp>
      </p:grpSp>
      <p:grpSp>
        <p:nvGrpSpPr>
          <p:cNvPr id="184" name="Group 184"/>
          <p:cNvGrpSpPr/>
          <p:nvPr/>
        </p:nvGrpSpPr>
        <p:grpSpPr>
          <a:xfrm>
            <a:off x="2494064" y="7398183"/>
            <a:ext cx="2602220" cy="645156"/>
            <a:chOff x="0" y="0"/>
            <a:chExt cx="3469627" cy="860208"/>
          </a:xfrm>
        </p:grpSpPr>
        <p:sp>
          <p:nvSpPr>
            <p:cNvPr id="185" name="Freeform 185"/>
            <p:cNvSpPr/>
            <p:nvPr/>
          </p:nvSpPr>
          <p:spPr>
            <a:xfrm>
              <a:off x="0" y="0"/>
              <a:ext cx="3469624" cy="860207"/>
            </a:xfrm>
            <a:custGeom>
              <a:avLst/>
              <a:gdLst/>
              <a:ahLst/>
              <a:cxnLst/>
              <a:rect l="l" t="t" r="r" b="b"/>
              <a:pathLst>
                <a:path w="3469624" h="860207">
                  <a:moveTo>
                    <a:pt x="0" y="0"/>
                  </a:moveTo>
                  <a:lnTo>
                    <a:pt x="3469624" y="0"/>
                  </a:lnTo>
                  <a:lnTo>
                    <a:pt x="3469624" y="860207"/>
                  </a:lnTo>
                  <a:lnTo>
                    <a:pt x="0" y="86020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404" r="12962" b="-18405"/>
              </a:stretch>
            </a:blipFill>
          </p:spPr>
        </p:sp>
        <p:sp>
          <p:nvSpPr>
            <p:cNvPr id="186" name="TextBox 186"/>
            <p:cNvSpPr txBox="1"/>
            <p:nvPr/>
          </p:nvSpPr>
          <p:spPr>
            <a:xfrm>
              <a:off x="0" y="0"/>
              <a:ext cx="3469627" cy="8602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549"/>
                </a:lnSpc>
              </a:pPr>
              <a:r>
                <a:rPr lang="en-US" sz="1291">
                  <a:solidFill>
                    <a:srgbClr val="DDE5EE"/>
                  </a:solidFill>
                  <a:latin typeface="Aptos"/>
                  <a:ea typeface="Aptos"/>
                  <a:cs typeface="Aptos"/>
                  <a:sym typeface="Aptos"/>
                </a:rPr>
                <a:t>Skiriamos mokymosi ir socialinės stipendijos, kita materialinė parama; yra bendrabučio galimybė.</a:t>
              </a:r>
            </a:p>
          </p:txBody>
        </p:sp>
      </p:grpSp>
      <p:grpSp>
        <p:nvGrpSpPr>
          <p:cNvPr id="187" name="Group 187"/>
          <p:cNvGrpSpPr/>
          <p:nvPr/>
        </p:nvGrpSpPr>
        <p:grpSpPr>
          <a:xfrm>
            <a:off x="1392879" y="6993388"/>
            <a:ext cx="41939" cy="1345978"/>
            <a:chOff x="0" y="0"/>
            <a:chExt cx="55918" cy="1794637"/>
          </a:xfrm>
        </p:grpSpPr>
        <p:sp>
          <p:nvSpPr>
            <p:cNvPr id="188" name="Freeform 188"/>
            <p:cNvSpPr/>
            <p:nvPr/>
          </p:nvSpPr>
          <p:spPr>
            <a:xfrm>
              <a:off x="0" y="27940"/>
              <a:ext cx="55880" cy="1738757"/>
            </a:xfrm>
            <a:custGeom>
              <a:avLst/>
              <a:gdLst/>
              <a:ahLst/>
              <a:cxnLst/>
              <a:rect l="l" t="t" r="r" b="b"/>
              <a:pathLst>
                <a:path w="55880" h="1738757">
                  <a:moveTo>
                    <a:pt x="55880" y="0"/>
                  </a:moveTo>
                  <a:lnTo>
                    <a:pt x="55880" y="1738757"/>
                  </a:lnTo>
                  <a:lnTo>
                    <a:pt x="0" y="1738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89" name="Group 189"/>
          <p:cNvGrpSpPr/>
          <p:nvPr/>
        </p:nvGrpSpPr>
        <p:grpSpPr>
          <a:xfrm>
            <a:off x="5414429" y="6924370"/>
            <a:ext cx="4084636" cy="1497740"/>
            <a:chOff x="0" y="0"/>
            <a:chExt cx="5446181" cy="1996986"/>
          </a:xfrm>
        </p:grpSpPr>
        <p:sp>
          <p:nvSpPr>
            <p:cNvPr id="190" name="Freeform 190"/>
            <p:cNvSpPr/>
            <p:nvPr/>
          </p:nvSpPr>
          <p:spPr>
            <a:xfrm>
              <a:off x="11668" y="10160"/>
              <a:ext cx="5422816" cy="1976628"/>
            </a:xfrm>
            <a:custGeom>
              <a:avLst/>
              <a:gdLst/>
              <a:ahLst/>
              <a:cxnLst/>
              <a:rect l="l" t="t" r="r" b="b"/>
              <a:pathLst>
                <a:path w="5422816" h="1976628">
                  <a:moveTo>
                    <a:pt x="0" y="146431"/>
                  </a:moveTo>
                  <a:cubicBezTo>
                    <a:pt x="0" y="65532"/>
                    <a:pt x="75696" y="0"/>
                    <a:pt x="169185" y="0"/>
                  </a:cubicBezTo>
                  <a:lnTo>
                    <a:pt x="5253631" y="0"/>
                  </a:lnTo>
                  <a:cubicBezTo>
                    <a:pt x="5346975" y="0"/>
                    <a:pt x="5422816" y="65532"/>
                    <a:pt x="5422816" y="146431"/>
                  </a:cubicBezTo>
                  <a:lnTo>
                    <a:pt x="5422816" y="1830197"/>
                  </a:lnTo>
                  <a:cubicBezTo>
                    <a:pt x="5422816" y="1911096"/>
                    <a:pt x="5347120" y="1976628"/>
                    <a:pt x="5253631" y="1976628"/>
                  </a:cubicBezTo>
                  <a:lnTo>
                    <a:pt x="169185" y="1976628"/>
                  </a:lnTo>
                  <a:cubicBezTo>
                    <a:pt x="75841" y="1976628"/>
                    <a:pt x="0" y="1911096"/>
                    <a:pt x="0" y="1830197"/>
                  </a:cubicBezTo>
                  <a:close/>
                </a:path>
              </a:pathLst>
            </a:custGeom>
            <a:solidFill>
              <a:srgbClr val="2E2E2F">
                <a:alpha val="90196"/>
              </a:srgbClr>
            </a:solidFill>
          </p:spPr>
        </p:sp>
        <p:sp>
          <p:nvSpPr>
            <p:cNvPr id="191" name="Freeform 191"/>
            <p:cNvSpPr/>
            <p:nvPr/>
          </p:nvSpPr>
          <p:spPr>
            <a:xfrm>
              <a:off x="0" y="0"/>
              <a:ext cx="5446152" cy="1996948"/>
            </a:xfrm>
            <a:custGeom>
              <a:avLst/>
              <a:gdLst/>
              <a:ahLst/>
              <a:cxnLst/>
              <a:rect l="l" t="t" r="r" b="b"/>
              <a:pathLst>
                <a:path w="5446152" h="1996948">
                  <a:moveTo>
                    <a:pt x="0" y="156591"/>
                  </a:moveTo>
                  <a:cubicBezTo>
                    <a:pt x="0" y="70104"/>
                    <a:pt x="81092" y="0"/>
                    <a:pt x="180853" y="0"/>
                  </a:cubicBezTo>
                  <a:lnTo>
                    <a:pt x="5265299" y="0"/>
                  </a:lnTo>
                  <a:lnTo>
                    <a:pt x="5265299" y="10160"/>
                  </a:lnTo>
                  <a:lnTo>
                    <a:pt x="5265299" y="0"/>
                  </a:lnTo>
                  <a:cubicBezTo>
                    <a:pt x="5365060" y="0"/>
                    <a:pt x="5446152" y="70104"/>
                    <a:pt x="5446152" y="156591"/>
                  </a:cubicBezTo>
                  <a:lnTo>
                    <a:pt x="5434484" y="156591"/>
                  </a:lnTo>
                  <a:lnTo>
                    <a:pt x="5446152" y="156591"/>
                  </a:lnTo>
                  <a:lnTo>
                    <a:pt x="5446152" y="1840357"/>
                  </a:lnTo>
                  <a:lnTo>
                    <a:pt x="5434484" y="1840357"/>
                  </a:lnTo>
                  <a:lnTo>
                    <a:pt x="5446152" y="1840357"/>
                  </a:lnTo>
                  <a:cubicBezTo>
                    <a:pt x="5446152" y="1926844"/>
                    <a:pt x="5365060" y="1996948"/>
                    <a:pt x="5265299" y="1996948"/>
                  </a:cubicBezTo>
                  <a:lnTo>
                    <a:pt x="5265299" y="1986788"/>
                  </a:lnTo>
                  <a:lnTo>
                    <a:pt x="5265299" y="1996948"/>
                  </a:lnTo>
                  <a:lnTo>
                    <a:pt x="180853" y="1996948"/>
                  </a:lnTo>
                  <a:lnTo>
                    <a:pt x="180853" y="1986788"/>
                  </a:lnTo>
                  <a:lnTo>
                    <a:pt x="180853" y="1996948"/>
                  </a:lnTo>
                  <a:cubicBezTo>
                    <a:pt x="81092" y="1996948"/>
                    <a:pt x="0" y="1926844"/>
                    <a:pt x="0" y="1840357"/>
                  </a:cubicBezTo>
                  <a:lnTo>
                    <a:pt x="0" y="156591"/>
                  </a:lnTo>
                  <a:lnTo>
                    <a:pt x="11668" y="156591"/>
                  </a:lnTo>
                  <a:lnTo>
                    <a:pt x="0" y="156591"/>
                  </a:lnTo>
                  <a:moveTo>
                    <a:pt x="23336" y="156591"/>
                  </a:moveTo>
                  <a:lnTo>
                    <a:pt x="23336" y="1840357"/>
                  </a:lnTo>
                  <a:lnTo>
                    <a:pt x="11668" y="1840357"/>
                  </a:lnTo>
                  <a:lnTo>
                    <a:pt x="23336" y="1840357"/>
                  </a:lnTo>
                  <a:cubicBezTo>
                    <a:pt x="23336" y="1915541"/>
                    <a:pt x="93781" y="1976628"/>
                    <a:pt x="180853" y="1976628"/>
                  </a:cubicBezTo>
                  <a:lnTo>
                    <a:pt x="5265299" y="1976628"/>
                  </a:lnTo>
                  <a:cubicBezTo>
                    <a:pt x="5352371" y="1976628"/>
                    <a:pt x="5422816" y="1915541"/>
                    <a:pt x="5422816" y="1840357"/>
                  </a:cubicBezTo>
                  <a:lnTo>
                    <a:pt x="5422816" y="156591"/>
                  </a:lnTo>
                  <a:cubicBezTo>
                    <a:pt x="5422816" y="81407"/>
                    <a:pt x="5352371" y="20320"/>
                    <a:pt x="5265299" y="20320"/>
                  </a:cubicBezTo>
                  <a:lnTo>
                    <a:pt x="180853" y="20320"/>
                  </a:lnTo>
                  <a:lnTo>
                    <a:pt x="180853" y="10160"/>
                  </a:lnTo>
                  <a:lnTo>
                    <a:pt x="180853" y="20320"/>
                  </a:lnTo>
                  <a:cubicBezTo>
                    <a:pt x="93781" y="20320"/>
                    <a:pt x="23336" y="81407"/>
                    <a:pt x="23336" y="156591"/>
                  </a:cubicBezTo>
                  <a:close/>
                </a:path>
              </a:pathLst>
            </a:custGeom>
            <a:solidFill>
              <a:srgbClr val="F3E6C7">
                <a:alpha val="12157"/>
              </a:srgbClr>
            </a:solidFill>
          </p:spPr>
        </p:sp>
      </p:grpSp>
      <p:grpSp>
        <p:nvGrpSpPr>
          <p:cNvPr id="192" name="Group 192"/>
          <p:cNvGrpSpPr/>
          <p:nvPr/>
        </p:nvGrpSpPr>
        <p:grpSpPr>
          <a:xfrm>
            <a:off x="5508612" y="7100907"/>
            <a:ext cx="787765" cy="787765"/>
            <a:chOff x="0" y="0"/>
            <a:chExt cx="1050354" cy="1050354"/>
          </a:xfrm>
        </p:grpSpPr>
        <p:sp>
          <p:nvSpPr>
            <p:cNvPr id="193" name="Freeform 193"/>
            <p:cNvSpPr/>
            <p:nvPr/>
          </p:nvSpPr>
          <p:spPr>
            <a:xfrm>
              <a:off x="12700" y="12700"/>
              <a:ext cx="1025017" cy="1025017"/>
            </a:xfrm>
            <a:custGeom>
              <a:avLst/>
              <a:gdLst/>
              <a:ahLst/>
              <a:cxnLst/>
              <a:rect l="l" t="t" r="r" b="b"/>
              <a:pathLst>
                <a:path w="1025017" h="1025017">
                  <a:moveTo>
                    <a:pt x="0" y="109855"/>
                  </a:moveTo>
                  <a:cubicBezTo>
                    <a:pt x="0" y="49149"/>
                    <a:pt x="49149" y="0"/>
                    <a:pt x="109855" y="0"/>
                  </a:cubicBezTo>
                  <a:lnTo>
                    <a:pt x="915162" y="0"/>
                  </a:lnTo>
                  <a:cubicBezTo>
                    <a:pt x="975868" y="0"/>
                    <a:pt x="1025017" y="49149"/>
                    <a:pt x="1025017" y="109855"/>
                  </a:cubicBezTo>
                  <a:lnTo>
                    <a:pt x="1025017" y="915162"/>
                  </a:lnTo>
                  <a:cubicBezTo>
                    <a:pt x="1025017" y="975868"/>
                    <a:pt x="975868" y="1025017"/>
                    <a:pt x="915162" y="1025017"/>
                  </a:cubicBezTo>
                  <a:lnTo>
                    <a:pt x="109855" y="1025017"/>
                  </a:lnTo>
                  <a:cubicBezTo>
                    <a:pt x="49149" y="1024890"/>
                    <a:pt x="0" y="975741"/>
                    <a:pt x="0" y="915162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94" name="Freeform 194"/>
            <p:cNvSpPr/>
            <p:nvPr/>
          </p:nvSpPr>
          <p:spPr>
            <a:xfrm>
              <a:off x="0" y="0"/>
              <a:ext cx="1050417" cy="1050417"/>
            </a:xfrm>
            <a:custGeom>
              <a:avLst/>
              <a:gdLst/>
              <a:ahLst/>
              <a:cxnLst/>
              <a:rect l="l" t="t" r="r" b="b"/>
              <a:pathLst>
                <a:path w="1050417" h="1050417">
                  <a:moveTo>
                    <a:pt x="0" y="122555"/>
                  </a:moveTo>
                  <a:cubicBezTo>
                    <a:pt x="0" y="54864"/>
                    <a:pt x="54864" y="0"/>
                    <a:pt x="122555" y="0"/>
                  </a:cubicBezTo>
                  <a:lnTo>
                    <a:pt x="927862" y="0"/>
                  </a:lnTo>
                  <a:lnTo>
                    <a:pt x="927862" y="12700"/>
                  </a:lnTo>
                  <a:lnTo>
                    <a:pt x="927862" y="0"/>
                  </a:lnTo>
                  <a:cubicBezTo>
                    <a:pt x="995553" y="0"/>
                    <a:pt x="1050417" y="54864"/>
                    <a:pt x="1050417" y="122555"/>
                  </a:cubicBezTo>
                  <a:lnTo>
                    <a:pt x="1037717" y="122555"/>
                  </a:lnTo>
                  <a:lnTo>
                    <a:pt x="1050417" y="122555"/>
                  </a:lnTo>
                  <a:lnTo>
                    <a:pt x="1050417" y="927862"/>
                  </a:lnTo>
                  <a:lnTo>
                    <a:pt x="1037717" y="927862"/>
                  </a:lnTo>
                  <a:lnTo>
                    <a:pt x="1050417" y="927862"/>
                  </a:lnTo>
                  <a:cubicBezTo>
                    <a:pt x="1050417" y="995553"/>
                    <a:pt x="995553" y="1050417"/>
                    <a:pt x="927862" y="1050417"/>
                  </a:cubicBezTo>
                  <a:lnTo>
                    <a:pt x="927862" y="1037717"/>
                  </a:lnTo>
                  <a:lnTo>
                    <a:pt x="927862" y="1050417"/>
                  </a:lnTo>
                  <a:lnTo>
                    <a:pt x="122555" y="1050417"/>
                  </a:lnTo>
                  <a:lnTo>
                    <a:pt x="122555" y="1037717"/>
                  </a:lnTo>
                  <a:lnTo>
                    <a:pt x="122555" y="1050417"/>
                  </a:lnTo>
                  <a:cubicBezTo>
                    <a:pt x="54864" y="1050290"/>
                    <a:pt x="0" y="995553"/>
                    <a:pt x="0" y="927862"/>
                  </a:cubicBezTo>
                  <a:lnTo>
                    <a:pt x="0" y="122555"/>
                  </a:lnTo>
                  <a:lnTo>
                    <a:pt x="12700" y="122555"/>
                  </a:lnTo>
                  <a:lnTo>
                    <a:pt x="0" y="122555"/>
                  </a:lnTo>
                  <a:moveTo>
                    <a:pt x="25400" y="122555"/>
                  </a:moveTo>
                  <a:lnTo>
                    <a:pt x="25400" y="927862"/>
                  </a:lnTo>
                  <a:lnTo>
                    <a:pt x="12700" y="927862"/>
                  </a:lnTo>
                  <a:lnTo>
                    <a:pt x="25400" y="927862"/>
                  </a:lnTo>
                  <a:cubicBezTo>
                    <a:pt x="25400" y="981456"/>
                    <a:pt x="68834" y="1025017"/>
                    <a:pt x="122555" y="1025017"/>
                  </a:cubicBezTo>
                  <a:lnTo>
                    <a:pt x="927862" y="1025017"/>
                  </a:lnTo>
                  <a:cubicBezTo>
                    <a:pt x="981456" y="1025017"/>
                    <a:pt x="1025017" y="981583"/>
                    <a:pt x="1025017" y="927862"/>
                  </a:cubicBezTo>
                  <a:lnTo>
                    <a:pt x="1025017" y="122555"/>
                  </a:lnTo>
                  <a:cubicBezTo>
                    <a:pt x="1024890" y="68834"/>
                    <a:pt x="981456" y="25400"/>
                    <a:pt x="927862" y="25400"/>
                  </a:cubicBezTo>
                  <a:lnTo>
                    <a:pt x="122555" y="25400"/>
                  </a:lnTo>
                  <a:lnTo>
                    <a:pt x="122555" y="12700"/>
                  </a:lnTo>
                  <a:lnTo>
                    <a:pt x="122555" y="25400"/>
                  </a:lnTo>
                  <a:cubicBezTo>
                    <a:pt x="68834" y="25400"/>
                    <a:pt x="25400" y="68834"/>
                    <a:pt x="25400" y="122555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95" name="Group 195"/>
          <p:cNvGrpSpPr/>
          <p:nvPr/>
        </p:nvGrpSpPr>
        <p:grpSpPr>
          <a:xfrm>
            <a:off x="5614235" y="7330179"/>
            <a:ext cx="576520" cy="367522"/>
            <a:chOff x="0" y="0"/>
            <a:chExt cx="768693" cy="490030"/>
          </a:xfrm>
        </p:grpSpPr>
        <p:sp>
          <p:nvSpPr>
            <p:cNvPr id="196" name="Freeform 196"/>
            <p:cNvSpPr/>
            <p:nvPr/>
          </p:nvSpPr>
          <p:spPr>
            <a:xfrm>
              <a:off x="0" y="0"/>
              <a:ext cx="768697" cy="490022"/>
            </a:xfrm>
            <a:custGeom>
              <a:avLst/>
              <a:gdLst/>
              <a:ahLst/>
              <a:cxnLst/>
              <a:rect l="l" t="t" r="r" b="b"/>
              <a:pathLst>
                <a:path w="768697" h="490022">
                  <a:moveTo>
                    <a:pt x="0" y="0"/>
                  </a:moveTo>
                  <a:lnTo>
                    <a:pt x="768697" y="0"/>
                  </a:lnTo>
                  <a:lnTo>
                    <a:pt x="768697" y="490022"/>
                  </a:lnTo>
                  <a:lnTo>
                    <a:pt x="0" y="49002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1098" r="-11097" b="25298"/>
              </a:stretch>
            </a:blipFill>
          </p:spPr>
        </p:sp>
        <p:sp>
          <p:nvSpPr>
            <p:cNvPr id="197" name="TextBox 197"/>
            <p:cNvSpPr txBox="1"/>
            <p:nvPr/>
          </p:nvSpPr>
          <p:spPr>
            <a:xfrm>
              <a:off x="0" y="0"/>
              <a:ext cx="768693" cy="490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341"/>
                </a:lnSpc>
              </a:pPr>
              <a:r>
                <a:rPr lang="en-US" sz="19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04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6492745" y="7092255"/>
            <a:ext cx="2333539" cy="345138"/>
            <a:chOff x="0" y="0"/>
            <a:chExt cx="3111386" cy="460184"/>
          </a:xfrm>
        </p:grpSpPr>
        <p:sp>
          <p:nvSpPr>
            <p:cNvPr id="199" name="Freeform 199"/>
            <p:cNvSpPr/>
            <p:nvPr/>
          </p:nvSpPr>
          <p:spPr>
            <a:xfrm>
              <a:off x="0" y="0"/>
              <a:ext cx="3111391" cy="460182"/>
            </a:xfrm>
            <a:custGeom>
              <a:avLst/>
              <a:gdLst/>
              <a:ahLst/>
              <a:cxnLst/>
              <a:rect l="l" t="t" r="r" b="b"/>
              <a:pathLst>
                <a:path w="3111391" h="460182">
                  <a:moveTo>
                    <a:pt x="0" y="0"/>
                  </a:moveTo>
                  <a:lnTo>
                    <a:pt x="3111391" y="0"/>
                  </a:lnTo>
                  <a:lnTo>
                    <a:pt x="3111391" y="460182"/>
                  </a:lnTo>
                  <a:lnTo>
                    <a:pt x="0" y="46018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6004" b="-77480"/>
              </a:stretch>
            </a:blipFill>
          </p:spPr>
        </p:sp>
        <p:sp>
          <p:nvSpPr>
            <p:cNvPr id="200" name="TextBox 200"/>
            <p:cNvSpPr txBox="1"/>
            <p:nvPr/>
          </p:nvSpPr>
          <p:spPr>
            <a:xfrm>
              <a:off x="0" y="0"/>
              <a:ext cx="3111386" cy="460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33"/>
                </a:lnSpc>
              </a:pPr>
              <a:r>
                <a:rPr lang="en-US" sz="186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Ryšys su profesija</a:t>
              </a:r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6505927" y="7540454"/>
            <a:ext cx="2738332" cy="645156"/>
            <a:chOff x="0" y="0"/>
            <a:chExt cx="3651109" cy="860208"/>
          </a:xfrm>
        </p:grpSpPr>
        <p:sp>
          <p:nvSpPr>
            <p:cNvPr id="202" name="Freeform 202"/>
            <p:cNvSpPr/>
            <p:nvPr/>
          </p:nvSpPr>
          <p:spPr>
            <a:xfrm>
              <a:off x="0" y="0"/>
              <a:ext cx="3651105" cy="860207"/>
            </a:xfrm>
            <a:custGeom>
              <a:avLst/>
              <a:gdLst/>
              <a:ahLst/>
              <a:cxnLst/>
              <a:rect l="l" t="t" r="r" b="b"/>
              <a:pathLst>
                <a:path w="3651105" h="860207">
                  <a:moveTo>
                    <a:pt x="0" y="0"/>
                  </a:moveTo>
                  <a:lnTo>
                    <a:pt x="3651105" y="0"/>
                  </a:lnTo>
                  <a:lnTo>
                    <a:pt x="3651105" y="860207"/>
                  </a:lnTo>
                  <a:lnTo>
                    <a:pt x="0" y="86020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8404" r="17288" b="-18405"/>
              </a:stretch>
            </a:blipFill>
          </p:spPr>
        </p:sp>
        <p:sp>
          <p:nvSpPr>
            <p:cNvPr id="203" name="TextBox 203"/>
            <p:cNvSpPr txBox="1"/>
            <p:nvPr/>
          </p:nvSpPr>
          <p:spPr>
            <a:xfrm>
              <a:off x="0" y="0"/>
              <a:ext cx="3651109" cy="8602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549"/>
                </a:lnSpc>
              </a:pPr>
              <a:r>
                <a:rPr lang="en-US" sz="1291">
                  <a:solidFill>
                    <a:srgbClr val="DDE5EE"/>
                  </a:solidFill>
                  <a:latin typeface="Aptos"/>
                  <a:ea typeface="Aptos"/>
                  <a:cs typeface="Aptos"/>
                  <a:sym typeface="Aptos"/>
                </a:rPr>
                <a:t>Praktika įmonėse, pameistrystė, darbdavių renginiai ir Erasmus+ mobilumo galimybės.</a:t>
              </a:r>
            </a:p>
          </p:txBody>
        </p:sp>
      </p:grpSp>
      <p:grpSp>
        <p:nvGrpSpPr>
          <p:cNvPr id="204" name="Group 204"/>
          <p:cNvGrpSpPr/>
          <p:nvPr/>
        </p:nvGrpSpPr>
        <p:grpSpPr>
          <a:xfrm>
            <a:off x="5401085" y="6993388"/>
            <a:ext cx="41939" cy="1345978"/>
            <a:chOff x="0" y="0"/>
            <a:chExt cx="55918" cy="1794637"/>
          </a:xfrm>
        </p:grpSpPr>
        <p:sp>
          <p:nvSpPr>
            <p:cNvPr id="205" name="Freeform 205"/>
            <p:cNvSpPr/>
            <p:nvPr/>
          </p:nvSpPr>
          <p:spPr>
            <a:xfrm>
              <a:off x="0" y="27940"/>
              <a:ext cx="55880" cy="1738757"/>
            </a:xfrm>
            <a:custGeom>
              <a:avLst/>
              <a:gdLst/>
              <a:ahLst/>
              <a:cxnLst/>
              <a:rect l="l" t="t" r="r" b="b"/>
              <a:pathLst>
                <a:path w="55880" h="1738757">
                  <a:moveTo>
                    <a:pt x="55880" y="0"/>
                  </a:moveTo>
                  <a:lnTo>
                    <a:pt x="55880" y="1738757"/>
                  </a:lnTo>
                  <a:lnTo>
                    <a:pt x="0" y="17387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206" name="Group 206"/>
          <p:cNvGrpSpPr/>
          <p:nvPr/>
        </p:nvGrpSpPr>
        <p:grpSpPr>
          <a:xfrm>
            <a:off x="504463" y="9830407"/>
            <a:ext cx="4291382" cy="332475"/>
            <a:chOff x="0" y="0"/>
            <a:chExt cx="5721843" cy="443301"/>
          </a:xfrm>
        </p:grpSpPr>
        <p:sp>
          <p:nvSpPr>
            <p:cNvPr id="207" name="Freeform 207"/>
            <p:cNvSpPr/>
            <p:nvPr/>
          </p:nvSpPr>
          <p:spPr>
            <a:xfrm>
              <a:off x="0" y="0"/>
              <a:ext cx="5721842" cy="443297"/>
            </a:xfrm>
            <a:custGeom>
              <a:avLst/>
              <a:gdLst/>
              <a:ahLst/>
              <a:cxnLst/>
              <a:rect l="l" t="t" r="r" b="b"/>
              <a:pathLst>
                <a:path w="5721842" h="443297">
                  <a:moveTo>
                    <a:pt x="0" y="0"/>
                  </a:moveTo>
                  <a:lnTo>
                    <a:pt x="5721842" y="0"/>
                  </a:lnTo>
                  <a:lnTo>
                    <a:pt x="5721842" y="443297"/>
                  </a:lnTo>
                  <a:lnTo>
                    <a:pt x="0" y="44329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9613" r="26430" b="-130444"/>
              </a:stretch>
            </a:blipFill>
          </p:spPr>
        </p:sp>
        <p:sp>
          <p:nvSpPr>
            <p:cNvPr id="208" name="TextBox 208"/>
            <p:cNvSpPr txBox="1"/>
            <p:nvPr/>
          </p:nvSpPr>
          <p:spPr>
            <a:xfrm>
              <a:off x="0" y="0"/>
              <a:ext cx="5721843" cy="4433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32"/>
                </a:lnSpc>
              </a:pPr>
              <a:r>
                <a:rPr lang="en-US" sz="1776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VSRC • stojantiesiems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17259300" y="9604515"/>
            <a:ext cx="645157" cy="392130"/>
            <a:chOff x="0" y="0"/>
            <a:chExt cx="860209" cy="522840"/>
          </a:xfrm>
        </p:grpSpPr>
        <p:sp>
          <p:nvSpPr>
            <p:cNvPr id="210" name="Freeform 210"/>
            <p:cNvSpPr/>
            <p:nvPr/>
          </p:nvSpPr>
          <p:spPr>
            <a:xfrm>
              <a:off x="0" y="0"/>
              <a:ext cx="860208" cy="522842"/>
            </a:xfrm>
            <a:custGeom>
              <a:avLst/>
              <a:gdLst/>
              <a:ahLst/>
              <a:cxnLst/>
              <a:rect l="l" t="t" r="r" b="b"/>
              <a:pathLst>
                <a:path w="860208" h="522842">
                  <a:moveTo>
                    <a:pt x="0" y="0"/>
                  </a:moveTo>
                  <a:lnTo>
                    <a:pt x="860208" y="0"/>
                  </a:lnTo>
                  <a:lnTo>
                    <a:pt x="860208" y="522842"/>
                  </a:lnTo>
                  <a:lnTo>
                    <a:pt x="0" y="52284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18246" r="-18246" b="12486"/>
              </a:stretch>
            </a:blipFill>
          </p:spPr>
        </p:sp>
        <p:sp>
          <p:nvSpPr>
            <p:cNvPr id="211" name="TextBox 211"/>
            <p:cNvSpPr txBox="1"/>
            <p:nvPr/>
          </p:nvSpPr>
          <p:spPr>
            <a:xfrm>
              <a:off x="0" y="-9525"/>
              <a:ext cx="860209" cy="532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521"/>
                </a:lnSpc>
              </a:pPr>
              <a:r>
                <a:rPr lang="en-US" sz="2101">
                  <a:solidFill>
                    <a:srgbClr val="E5A000"/>
                  </a:solidFill>
                  <a:latin typeface="Aptos"/>
                  <a:ea typeface="Aptos"/>
                  <a:cs typeface="Aptos"/>
                  <a:sym typeface="Aptos"/>
                </a:rPr>
                <a:t>2026</a:t>
              </a:r>
            </a:p>
          </p:txBody>
        </p:sp>
      </p:grpSp>
      <p:sp>
        <p:nvSpPr>
          <p:cNvPr id="212" name="Freeform 212"/>
          <p:cNvSpPr/>
          <p:nvPr/>
        </p:nvSpPr>
        <p:spPr>
          <a:xfrm>
            <a:off x="15996496" y="1192584"/>
            <a:ext cx="1262804" cy="1131932"/>
          </a:xfrm>
          <a:custGeom>
            <a:avLst/>
            <a:gdLst/>
            <a:ahLst/>
            <a:cxnLst/>
            <a:rect l="l" t="t" r="r" b="b"/>
            <a:pathLst>
              <a:path w="1262804" h="1131932">
                <a:moveTo>
                  <a:pt x="0" y="0"/>
                </a:moveTo>
                <a:lnTo>
                  <a:pt x="1262804" y="0"/>
                </a:lnTo>
                <a:lnTo>
                  <a:pt x="1262804" y="1131931"/>
                </a:lnTo>
                <a:lnTo>
                  <a:pt x="0" y="113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13" name="Group 213"/>
          <p:cNvGrpSpPr/>
          <p:nvPr/>
        </p:nvGrpSpPr>
        <p:grpSpPr>
          <a:xfrm rot="920637">
            <a:off x="260359" y="-1756928"/>
            <a:ext cx="1125034" cy="13800856"/>
            <a:chOff x="0" y="0"/>
            <a:chExt cx="296305" cy="3634793"/>
          </a:xfrm>
        </p:grpSpPr>
        <p:sp>
          <p:nvSpPr>
            <p:cNvPr id="214" name="Freeform 214"/>
            <p:cNvSpPr/>
            <p:nvPr/>
          </p:nvSpPr>
          <p:spPr>
            <a:xfrm>
              <a:off x="0" y="0"/>
              <a:ext cx="296305" cy="3634793"/>
            </a:xfrm>
            <a:custGeom>
              <a:avLst/>
              <a:gdLst/>
              <a:ahLst/>
              <a:cxnLst/>
              <a:rect l="l" t="t" r="r" b="b"/>
              <a:pathLst>
                <a:path w="296305" h="3634793">
                  <a:moveTo>
                    <a:pt x="0" y="0"/>
                  </a:moveTo>
                  <a:lnTo>
                    <a:pt x="296305" y="0"/>
                  </a:lnTo>
                  <a:lnTo>
                    <a:pt x="296305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>
                <a:alpha val="34902"/>
              </a:srgbClr>
            </a:solidFill>
          </p:spPr>
        </p:sp>
        <p:sp>
          <p:nvSpPr>
            <p:cNvPr id="215" name="TextBox 215"/>
            <p:cNvSpPr txBox="1"/>
            <p:nvPr/>
          </p:nvSpPr>
          <p:spPr>
            <a:xfrm>
              <a:off x="0" y="-38100"/>
              <a:ext cx="296305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6" name="Group 216"/>
          <p:cNvGrpSpPr/>
          <p:nvPr/>
        </p:nvGrpSpPr>
        <p:grpSpPr>
          <a:xfrm rot="920637">
            <a:off x="-8852208" y="-3104442"/>
            <a:ext cx="9363830" cy="18234768"/>
            <a:chOff x="0" y="0"/>
            <a:chExt cx="2466194" cy="4802573"/>
          </a:xfrm>
        </p:grpSpPr>
        <p:sp>
          <p:nvSpPr>
            <p:cNvPr id="217" name="Freeform 217"/>
            <p:cNvSpPr/>
            <p:nvPr/>
          </p:nvSpPr>
          <p:spPr>
            <a:xfrm>
              <a:off x="0" y="0"/>
              <a:ext cx="2466194" cy="4802573"/>
            </a:xfrm>
            <a:custGeom>
              <a:avLst/>
              <a:gdLst/>
              <a:ahLst/>
              <a:cxnLst/>
              <a:rect l="l" t="t" r="r" b="b"/>
              <a:pathLst>
                <a:path w="2466194" h="4802573">
                  <a:moveTo>
                    <a:pt x="0" y="0"/>
                  </a:moveTo>
                  <a:lnTo>
                    <a:pt x="2466194" y="0"/>
                  </a:lnTo>
                  <a:lnTo>
                    <a:pt x="2466194" y="4802573"/>
                  </a:lnTo>
                  <a:lnTo>
                    <a:pt x="0" y="4802573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218" name="TextBox 218"/>
            <p:cNvSpPr txBox="1"/>
            <p:nvPr/>
          </p:nvSpPr>
          <p:spPr>
            <a:xfrm>
              <a:off x="0" y="-38100"/>
              <a:ext cx="2466194" cy="4840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9" name="Group 219"/>
          <p:cNvGrpSpPr/>
          <p:nvPr/>
        </p:nvGrpSpPr>
        <p:grpSpPr>
          <a:xfrm>
            <a:off x="1345216" y="2498265"/>
            <a:ext cx="8785108" cy="960480"/>
            <a:chOff x="0" y="0"/>
            <a:chExt cx="11713477" cy="1280640"/>
          </a:xfrm>
        </p:grpSpPr>
        <p:sp>
          <p:nvSpPr>
            <p:cNvPr id="220" name="Freeform 220"/>
            <p:cNvSpPr/>
            <p:nvPr/>
          </p:nvSpPr>
          <p:spPr>
            <a:xfrm>
              <a:off x="0" y="0"/>
              <a:ext cx="11713471" cy="1280643"/>
            </a:xfrm>
            <a:custGeom>
              <a:avLst/>
              <a:gdLst/>
              <a:ahLst/>
              <a:cxnLst/>
              <a:rect l="l" t="t" r="r" b="b"/>
              <a:pathLst>
                <a:path w="11713471" h="1280643">
                  <a:moveTo>
                    <a:pt x="0" y="0"/>
                  </a:moveTo>
                  <a:lnTo>
                    <a:pt x="11713471" y="0"/>
                  </a:lnTo>
                  <a:lnTo>
                    <a:pt x="11713471" y="1280643"/>
                  </a:lnTo>
                  <a:lnTo>
                    <a:pt x="0" y="128064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6775" b="-119666"/>
              </a:stretch>
            </a:blipFill>
          </p:spPr>
        </p:sp>
        <p:sp>
          <p:nvSpPr>
            <p:cNvPr id="221" name="TextBox 221"/>
            <p:cNvSpPr txBox="1"/>
            <p:nvPr/>
          </p:nvSpPr>
          <p:spPr>
            <a:xfrm>
              <a:off x="0" y="-9525"/>
              <a:ext cx="11713477" cy="12901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124"/>
                </a:lnSpc>
              </a:pPr>
              <a:r>
                <a:rPr lang="en-US" sz="5103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Kodėl verta rinktis VSRC?</a:t>
              </a:r>
            </a:p>
          </p:txBody>
        </p:sp>
      </p:grpSp>
      <p:sp>
        <p:nvSpPr>
          <p:cNvPr id="222" name="TextBox 222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000">
            <a:off x="28994" y="-64808"/>
            <a:ext cx="18372519" cy="10334542"/>
          </a:xfrm>
          <a:custGeom>
            <a:avLst/>
            <a:gdLst/>
            <a:ahLst/>
            <a:cxnLst/>
            <a:rect l="l" t="t" r="r" b="b"/>
            <a:pathLst>
              <a:path w="18372519" h="10334542">
                <a:moveTo>
                  <a:pt x="0" y="0"/>
                </a:moveTo>
                <a:lnTo>
                  <a:pt x="18372520" y="0"/>
                </a:lnTo>
                <a:lnTo>
                  <a:pt x="18372520" y="10334542"/>
                </a:lnTo>
                <a:lnTo>
                  <a:pt x="0" y="10334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t="-26" b="-2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  <p:sp>
        <p:nvSpPr>
          <p:cNvPr id="4" name="Freeform 4"/>
          <p:cNvSpPr/>
          <p:nvPr/>
        </p:nvSpPr>
        <p:spPr>
          <a:xfrm rot="-24000">
            <a:off x="11125041" y="-103523"/>
            <a:ext cx="7271699" cy="10415021"/>
          </a:xfrm>
          <a:custGeom>
            <a:avLst/>
            <a:gdLst/>
            <a:ahLst/>
            <a:cxnLst/>
            <a:rect l="l" t="t" r="r" b="b"/>
            <a:pathLst>
              <a:path w="7271699" h="10415021">
                <a:moveTo>
                  <a:pt x="0" y="0"/>
                </a:moveTo>
                <a:lnTo>
                  <a:pt x="7271699" y="0"/>
                </a:lnTo>
                <a:lnTo>
                  <a:pt x="7271699" y="10415020"/>
                </a:lnTo>
                <a:lnTo>
                  <a:pt x="0" y="10415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4000">
            <a:off x="11556689" y="-105030"/>
            <a:ext cx="6840046" cy="10415021"/>
          </a:xfrm>
          <a:custGeom>
            <a:avLst/>
            <a:gdLst/>
            <a:ahLst/>
            <a:cxnLst/>
            <a:rect l="l" t="t" r="r" b="b"/>
            <a:pathLst>
              <a:path w="6840046" h="10415021">
                <a:moveTo>
                  <a:pt x="0" y="0"/>
                </a:moveTo>
                <a:lnTo>
                  <a:pt x="6840046" y="0"/>
                </a:lnTo>
                <a:lnTo>
                  <a:pt x="6840046" y="10415021"/>
                </a:lnTo>
                <a:lnTo>
                  <a:pt x="0" y="10415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7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00">
            <a:off x="13519395" y="-111881"/>
            <a:ext cx="4847799" cy="1959042"/>
          </a:xfrm>
          <a:custGeom>
            <a:avLst/>
            <a:gdLst/>
            <a:ahLst/>
            <a:cxnLst/>
            <a:rect l="l" t="t" r="r" b="b"/>
            <a:pathLst>
              <a:path w="4847799" h="1959042">
                <a:moveTo>
                  <a:pt x="0" y="0"/>
                </a:moveTo>
                <a:lnTo>
                  <a:pt x="4847799" y="0"/>
                </a:lnTo>
                <a:lnTo>
                  <a:pt x="4847799" y="1959042"/>
                </a:lnTo>
                <a:lnTo>
                  <a:pt x="0" y="19590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000">
            <a:off x="11155331" y="8573710"/>
            <a:ext cx="7271699" cy="1737681"/>
          </a:xfrm>
          <a:custGeom>
            <a:avLst/>
            <a:gdLst/>
            <a:ahLst/>
            <a:cxnLst/>
            <a:rect l="l" t="t" r="r" b="b"/>
            <a:pathLst>
              <a:path w="7271699" h="1737681">
                <a:moveTo>
                  <a:pt x="0" y="0"/>
                </a:moveTo>
                <a:lnTo>
                  <a:pt x="7271699" y="0"/>
                </a:lnTo>
                <a:lnTo>
                  <a:pt x="7271699" y="1737682"/>
                </a:lnTo>
                <a:lnTo>
                  <a:pt x="0" y="1737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4000">
            <a:off x="10018308" y="-83511"/>
            <a:ext cx="3752064" cy="10415021"/>
          </a:xfrm>
          <a:custGeom>
            <a:avLst/>
            <a:gdLst/>
            <a:ahLst/>
            <a:cxnLst/>
            <a:rect l="l" t="t" r="r" b="b"/>
            <a:pathLst>
              <a:path w="3752064" h="10415021">
                <a:moveTo>
                  <a:pt x="0" y="0"/>
                </a:moveTo>
                <a:lnTo>
                  <a:pt x="3752064" y="0"/>
                </a:lnTo>
                <a:lnTo>
                  <a:pt x="3752064" y="10415021"/>
                </a:lnTo>
                <a:lnTo>
                  <a:pt x="0" y="10415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000">
            <a:off x="8229772" y="798325"/>
            <a:ext cx="1992246" cy="442721"/>
          </a:xfrm>
          <a:custGeom>
            <a:avLst/>
            <a:gdLst/>
            <a:ahLst/>
            <a:cxnLst/>
            <a:rect l="l" t="t" r="r" b="b"/>
            <a:pathLst>
              <a:path w="1992246" h="442721">
                <a:moveTo>
                  <a:pt x="0" y="0"/>
                </a:moveTo>
                <a:lnTo>
                  <a:pt x="1992246" y="0"/>
                </a:lnTo>
                <a:lnTo>
                  <a:pt x="1992246" y="442721"/>
                </a:lnTo>
                <a:lnTo>
                  <a:pt x="0" y="442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24000">
            <a:off x="684759" y="1550909"/>
            <a:ext cx="10659315" cy="129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45"/>
              </a:lnSpc>
            </a:pPr>
            <a:r>
              <a:rPr lang="en-US" sz="724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MOKYMO PROGRAMOS</a:t>
            </a:r>
          </a:p>
        </p:txBody>
      </p:sp>
      <p:sp>
        <p:nvSpPr>
          <p:cNvPr id="11" name="TextBox 11"/>
          <p:cNvSpPr txBox="1"/>
          <p:nvPr/>
        </p:nvSpPr>
        <p:spPr>
          <a:xfrm rot="-24000">
            <a:off x="1283070" y="2831512"/>
            <a:ext cx="4552416" cy="51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0"/>
              </a:lnSpc>
            </a:pPr>
            <a:r>
              <a:rPr lang="en-US" sz="2921" b="1">
                <a:solidFill>
                  <a:srgbClr val="E6D4A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pagal profesines kryptis</a:t>
            </a:r>
          </a:p>
        </p:txBody>
      </p:sp>
      <p:sp>
        <p:nvSpPr>
          <p:cNvPr id="12" name="Freeform 12"/>
          <p:cNvSpPr/>
          <p:nvPr/>
        </p:nvSpPr>
        <p:spPr>
          <a:xfrm rot="-24000">
            <a:off x="545063" y="3665193"/>
            <a:ext cx="4637507" cy="3265070"/>
          </a:xfrm>
          <a:custGeom>
            <a:avLst/>
            <a:gdLst/>
            <a:ahLst/>
            <a:cxnLst/>
            <a:rect l="l" t="t" r="r" b="b"/>
            <a:pathLst>
              <a:path w="4637507" h="3265070">
                <a:moveTo>
                  <a:pt x="0" y="0"/>
                </a:moveTo>
                <a:lnTo>
                  <a:pt x="4637506" y="0"/>
                </a:lnTo>
                <a:lnTo>
                  <a:pt x="4637506" y="3265071"/>
                </a:lnTo>
                <a:lnTo>
                  <a:pt x="0" y="3265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9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4000">
            <a:off x="539001" y="3887793"/>
            <a:ext cx="1117872" cy="1095735"/>
          </a:xfrm>
          <a:custGeom>
            <a:avLst/>
            <a:gdLst/>
            <a:ahLst/>
            <a:cxnLst/>
            <a:rect l="l" t="t" r="r" b="b"/>
            <a:pathLst>
              <a:path w="1117872" h="1095735">
                <a:moveTo>
                  <a:pt x="0" y="0"/>
                </a:moveTo>
                <a:lnTo>
                  <a:pt x="1117872" y="0"/>
                </a:lnTo>
                <a:lnTo>
                  <a:pt x="1117872" y="1095736"/>
                </a:lnTo>
                <a:lnTo>
                  <a:pt x="0" y="1095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4000">
            <a:off x="1643543" y="3881658"/>
            <a:ext cx="664082" cy="453789"/>
          </a:xfrm>
          <a:custGeom>
            <a:avLst/>
            <a:gdLst/>
            <a:ahLst/>
            <a:cxnLst/>
            <a:rect l="l" t="t" r="r" b="b"/>
            <a:pathLst>
              <a:path w="664082" h="453789">
                <a:moveTo>
                  <a:pt x="0" y="0"/>
                </a:moveTo>
                <a:lnTo>
                  <a:pt x="664082" y="0"/>
                </a:lnTo>
                <a:lnTo>
                  <a:pt x="664082" y="453790"/>
                </a:lnTo>
                <a:lnTo>
                  <a:pt x="0" y="453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4000">
            <a:off x="563993" y="6919130"/>
            <a:ext cx="4637507" cy="2180403"/>
          </a:xfrm>
          <a:custGeom>
            <a:avLst/>
            <a:gdLst/>
            <a:ahLst/>
            <a:cxnLst/>
            <a:rect l="l" t="t" r="r" b="b"/>
            <a:pathLst>
              <a:path w="4637507" h="2180403">
                <a:moveTo>
                  <a:pt x="0" y="0"/>
                </a:moveTo>
                <a:lnTo>
                  <a:pt x="4637507" y="0"/>
                </a:lnTo>
                <a:lnTo>
                  <a:pt x="4637507" y="2180402"/>
                </a:lnTo>
                <a:lnTo>
                  <a:pt x="0" y="2180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8000"/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4000">
            <a:off x="561718" y="7141716"/>
            <a:ext cx="1117872" cy="1095735"/>
          </a:xfrm>
          <a:custGeom>
            <a:avLst/>
            <a:gdLst/>
            <a:ahLst/>
            <a:cxnLst/>
            <a:rect l="l" t="t" r="r" b="b"/>
            <a:pathLst>
              <a:path w="1117872" h="1095735">
                <a:moveTo>
                  <a:pt x="0" y="0"/>
                </a:moveTo>
                <a:lnTo>
                  <a:pt x="1117872" y="0"/>
                </a:lnTo>
                <a:lnTo>
                  <a:pt x="1117872" y="1095736"/>
                </a:lnTo>
                <a:lnTo>
                  <a:pt x="0" y="10957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4000">
            <a:off x="1666260" y="7135581"/>
            <a:ext cx="664082" cy="453789"/>
          </a:xfrm>
          <a:custGeom>
            <a:avLst/>
            <a:gdLst/>
            <a:ahLst/>
            <a:cxnLst/>
            <a:rect l="l" t="t" r="r" b="b"/>
            <a:pathLst>
              <a:path w="664082" h="453789">
                <a:moveTo>
                  <a:pt x="0" y="0"/>
                </a:moveTo>
                <a:lnTo>
                  <a:pt x="664082" y="0"/>
                </a:lnTo>
                <a:lnTo>
                  <a:pt x="664082" y="453789"/>
                </a:lnTo>
                <a:lnTo>
                  <a:pt x="0" y="4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-24000">
            <a:off x="2294955" y="7259451"/>
            <a:ext cx="2146668" cy="5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4"/>
              </a:lnSpc>
            </a:pPr>
            <a:r>
              <a:rPr lang="en-US" sz="1603" b="1">
                <a:solidFill>
                  <a:srgbClr val="E6D4A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PROJEKTAVIMAS IR INTERJERAS</a:t>
            </a:r>
          </a:p>
        </p:txBody>
      </p:sp>
      <p:sp>
        <p:nvSpPr>
          <p:cNvPr id="19" name="TextBox 19"/>
          <p:cNvSpPr txBox="1"/>
          <p:nvPr/>
        </p:nvSpPr>
        <p:spPr>
          <a:xfrm rot="-24000">
            <a:off x="1801484" y="8055097"/>
            <a:ext cx="2701840" cy="74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713" lvl="1" indent="-150856" algn="l">
              <a:lnSpc>
                <a:spcPts val="1956"/>
              </a:lnSpc>
              <a:buFont typeface="Arial"/>
              <a:buChar char="•"/>
            </a:pPr>
            <a:r>
              <a:rPr lang="en-US" sz="13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Kompiuterinio projektavimo operatorius</a:t>
            </a:r>
          </a:p>
          <a:p>
            <a:pPr marL="301713" lvl="1" indent="-150856" algn="l">
              <a:lnSpc>
                <a:spcPts val="1956"/>
              </a:lnSpc>
              <a:buFont typeface="Arial"/>
              <a:buChar char="•"/>
            </a:pPr>
            <a:r>
              <a:rPr lang="en-US" sz="13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Interjero apipavidalintojas</a:t>
            </a:r>
          </a:p>
        </p:txBody>
      </p:sp>
      <p:sp>
        <p:nvSpPr>
          <p:cNvPr id="20" name="Freeform 20"/>
          <p:cNvSpPr/>
          <p:nvPr/>
        </p:nvSpPr>
        <p:spPr>
          <a:xfrm rot="-24000">
            <a:off x="4950044" y="3637493"/>
            <a:ext cx="3763132" cy="3265070"/>
          </a:xfrm>
          <a:custGeom>
            <a:avLst/>
            <a:gdLst/>
            <a:ahLst/>
            <a:cxnLst/>
            <a:rect l="l" t="t" r="r" b="b"/>
            <a:pathLst>
              <a:path w="3763132" h="3265070">
                <a:moveTo>
                  <a:pt x="0" y="0"/>
                </a:moveTo>
                <a:lnTo>
                  <a:pt x="3763132" y="0"/>
                </a:lnTo>
                <a:lnTo>
                  <a:pt x="3763132" y="3265070"/>
                </a:lnTo>
                <a:lnTo>
                  <a:pt x="0" y="32650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9000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4000">
            <a:off x="5165327" y="3855495"/>
            <a:ext cx="1117872" cy="1095735"/>
          </a:xfrm>
          <a:custGeom>
            <a:avLst/>
            <a:gdLst/>
            <a:ahLst/>
            <a:cxnLst/>
            <a:rect l="l" t="t" r="r" b="b"/>
            <a:pathLst>
              <a:path w="1117872" h="1095735">
                <a:moveTo>
                  <a:pt x="0" y="0"/>
                </a:moveTo>
                <a:lnTo>
                  <a:pt x="1117872" y="0"/>
                </a:lnTo>
                <a:lnTo>
                  <a:pt x="1117872" y="1095735"/>
                </a:lnTo>
                <a:lnTo>
                  <a:pt x="0" y="10957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4000">
            <a:off x="6269868" y="3849360"/>
            <a:ext cx="664082" cy="453789"/>
          </a:xfrm>
          <a:custGeom>
            <a:avLst/>
            <a:gdLst/>
            <a:ahLst/>
            <a:cxnLst/>
            <a:rect l="l" t="t" r="r" b="b"/>
            <a:pathLst>
              <a:path w="664082" h="453789">
                <a:moveTo>
                  <a:pt x="0" y="0"/>
                </a:moveTo>
                <a:lnTo>
                  <a:pt x="664082" y="0"/>
                </a:lnTo>
                <a:lnTo>
                  <a:pt x="664082" y="453789"/>
                </a:lnTo>
                <a:lnTo>
                  <a:pt x="0" y="4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 rot="-24000">
            <a:off x="6916746" y="3928126"/>
            <a:ext cx="1406437" cy="5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4"/>
              </a:lnSpc>
            </a:pPr>
            <a:r>
              <a:rPr lang="en-US" sz="1603" b="1">
                <a:solidFill>
                  <a:srgbClr val="E6D4A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INŽINERINES SISTEMOS</a:t>
            </a:r>
          </a:p>
        </p:txBody>
      </p:sp>
      <p:sp>
        <p:nvSpPr>
          <p:cNvPr id="24" name="TextBox 24"/>
          <p:cNvSpPr txBox="1"/>
          <p:nvPr/>
        </p:nvSpPr>
        <p:spPr>
          <a:xfrm rot="-24000">
            <a:off x="6019307" y="4900686"/>
            <a:ext cx="2386575" cy="128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303" lvl="1" indent="-161651" algn="l">
              <a:lnSpc>
                <a:spcPts val="2096"/>
              </a:lnSpc>
              <a:buFont typeface="Arial"/>
              <a:buChar char="•"/>
            </a:pPr>
            <a:r>
              <a:rPr lang="en-US" sz="14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Elektrikas</a:t>
            </a:r>
          </a:p>
          <a:p>
            <a:pPr marL="323303" lvl="1" indent="-161651" algn="l">
              <a:lnSpc>
                <a:spcPts val="2096"/>
              </a:lnSpc>
              <a:buFont typeface="Arial"/>
              <a:buChar char="•"/>
            </a:pPr>
            <a:r>
              <a:rPr lang="en-US" sz="14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Santechnikas</a:t>
            </a:r>
          </a:p>
          <a:p>
            <a:pPr marL="323303" lvl="1" indent="-161651" algn="l">
              <a:lnSpc>
                <a:spcPts val="2096"/>
              </a:lnSpc>
              <a:buFont typeface="Arial"/>
              <a:buChar char="•"/>
            </a:pPr>
            <a:r>
              <a:rPr lang="en-US" sz="14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Šİldymo, vėdİnimo ir oro kondicıonavımo sistemų montuotojas</a:t>
            </a:r>
          </a:p>
        </p:txBody>
      </p:sp>
      <p:sp>
        <p:nvSpPr>
          <p:cNvPr id="25" name="Freeform 25"/>
          <p:cNvSpPr/>
          <p:nvPr/>
        </p:nvSpPr>
        <p:spPr>
          <a:xfrm rot="-24000">
            <a:off x="4968975" y="6891429"/>
            <a:ext cx="3763132" cy="2180403"/>
          </a:xfrm>
          <a:custGeom>
            <a:avLst/>
            <a:gdLst/>
            <a:ahLst/>
            <a:cxnLst/>
            <a:rect l="l" t="t" r="r" b="b"/>
            <a:pathLst>
              <a:path w="3763132" h="2180403">
                <a:moveTo>
                  <a:pt x="0" y="0"/>
                </a:moveTo>
                <a:lnTo>
                  <a:pt x="3763132" y="0"/>
                </a:lnTo>
                <a:lnTo>
                  <a:pt x="3763132" y="2180403"/>
                </a:lnTo>
                <a:lnTo>
                  <a:pt x="0" y="21804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78000"/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4000">
            <a:off x="5188044" y="7109418"/>
            <a:ext cx="1117872" cy="1095735"/>
          </a:xfrm>
          <a:custGeom>
            <a:avLst/>
            <a:gdLst/>
            <a:ahLst/>
            <a:cxnLst/>
            <a:rect l="l" t="t" r="r" b="b"/>
            <a:pathLst>
              <a:path w="1117872" h="1095735">
                <a:moveTo>
                  <a:pt x="0" y="0"/>
                </a:moveTo>
                <a:lnTo>
                  <a:pt x="1117872" y="0"/>
                </a:lnTo>
                <a:lnTo>
                  <a:pt x="1117872" y="1095735"/>
                </a:lnTo>
                <a:lnTo>
                  <a:pt x="0" y="10957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000">
            <a:off x="6292588" y="7104017"/>
            <a:ext cx="453789" cy="453789"/>
          </a:xfrm>
          <a:custGeom>
            <a:avLst/>
            <a:gdLst/>
            <a:ahLst/>
            <a:cxnLst/>
            <a:rect l="l" t="t" r="r" b="b"/>
            <a:pathLst>
              <a:path w="453789" h="453789">
                <a:moveTo>
                  <a:pt x="0" y="0"/>
                </a:moveTo>
                <a:lnTo>
                  <a:pt x="453789" y="0"/>
                </a:lnTo>
                <a:lnTo>
                  <a:pt x="453789" y="453789"/>
                </a:lnTo>
                <a:lnTo>
                  <a:pt x="0" y="4537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 rot="-24000">
            <a:off x="5965179" y="8026402"/>
            <a:ext cx="2594711" cy="74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713" lvl="1" indent="-150856" algn="l">
              <a:lnSpc>
                <a:spcPts val="1956"/>
              </a:lnSpc>
              <a:buFont typeface="Arial"/>
              <a:buChar char="•"/>
            </a:pPr>
            <a:r>
              <a:rPr lang="en-US" sz="13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Aplinkotvarkininkas</a:t>
            </a:r>
          </a:p>
          <a:p>
            <a:pPr marL="301713" lvl="1" indent="-150856" algn="l">
              <a:lnSpc>
                <a:spcPts val="1956"/>
              </a:lnSpc>
              <a:buFont typeface="Arial"/>
              <a:buChar char="•"/>
            </a:pPr>
            <a:r>
              <a:rPr lang="en-US" sz="13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Dekoratyvinio apželdinimo darbuotojas</a:t>
            </a:r>
          </a:p>
        </p:txBody>
      </p:sp>
      <p:sp>
        <p:nvSpPr>
          <p:cNvPr id="29" name="Freeform 29"/>
          <p:cNvSpPr/>
          <p:nvPr/>
        </p:nvSpPr>
        <p:spPr>
          <a:xfrm rot="-24000">
            <a:off x="8480666" y="3614428"/>
            <a:ext cx="3309342" cy="3265070"/>
          </a:xfrm>
          <a:custGeom>
            <a:avLst/>
            <a:gdLst/>
            <a:ahLst/>
            <a:cxnLst/>
            <a:rect l="l" t="t" r="r" b="b"/>
            <a:pathLst>
              <a:path w="3309342" h="3265070">
                <a:moveTo>
                  <a:pt x="0" y="0"/>
                </a:moveTo>
                <a:lnTo>
                  <a:pt x="3309343" y="0"/>
                </a:lnTo>
                <a:lnTo>
                  <a:pt x="3309343" y="3265070"/>
                </a:lnTo>
                <a:lnTo>
                  <a:pt x="0" y="326507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8000"/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4000">
            <a:off x="8695944" y="3830885"/>
            <a:ext cx="1106803" cy="1095735"/>
          </a:xfrm>
          <a:custGeom>
            <a:avLst/>
            <a:gdLst/>
            <a:ahLst/>
            <a:cxnLst/>
            <a:rect l="l" t="t" r="r" b="b"/>
            <a:pathLst>
              <a:path w="1106803" h="1095735">
                <a:moveTo>
                  <a:pt x="0" y="0"/>
                </a:moveTo>
                <a:lnTo>
                  <a:pt x="1106804" y="0"/>
                </a:lnTo>
                <a:lnTo>
                  <a:pt x="1106804" y="1095735"/>
                </a:lnTo>
                <a:lnTo>
                  <a:pt x="0" y="109573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24000">
            <a:off x="9789420" y="3825522"/>
            <a:ext cx="453789" cy="453789"/>
          </a:xfrm>
          <a:custGeom>
            <a:avLst/>
            <a:gdLst/>
            <a:ahLst/>
            <a:cxnLst/>
            <a:rect l="l" t="t" r="r" b="b"/>
            <a:pathLst>
              <a:path w="453789" h="453789">
                <a:moveTo>
                  <a:pt x="0" y="0"/>
                </a:moveTo>
                <a:lnTo>
                  <a:pt x="453790" y="0"/>
                </a:lnTo>
                <a:lnTo>
                  <a:pt x="453790" y="453790"/>
                </a:lnTo>
                <a:lnTo>
                  <a:pt x="0" y="45379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 rot="-24000">
            <a:off x="10284714" y="3905518"/>
            <a:ext cx="1147357" cy="5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4"/>
              </a:lnSpc>
            </a:pPr>
            <a:r>
              <a:rPr lang="en-US" sz="1603" b="1">
                <a:solidFill>
                  <a:srgbClr val="E6D4A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MEDIENOS DARBAI</a:t>
            </a:r>
          </a:p>
        </p:txBody>
      </p:sp>
      <p:sp>
        <p:nvSpPr>
          <p:cNvPr id="33" name="TextBox 33"/>
          <p:cNvSpPr txBox="1"/>
          <p:nvPr/>
        </p:nvSpPr>
        <p:spPr>
          <a:xfrm rot="-24000">
            <a:off x="9733789" y="4665568"/>
            <a:ext cx="2701840" cy="25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713" lvl="1" indent="-150856" algn="l">
              <a:lnSpc>
                <a:spcPts val="1956"/>
              </a:lnSpc>
              <a:buFont typeface="Arial"/>
              <a:buChar char="•"/>
            </a:pPr>
            <a:r>
              <a:rPr lang="en-US" sz="13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Stalius-dailidė</a:t>
            </a:r>
          </a:p>
        </p:txBody>
      </p:sp>
      <p:sp>
        <p:nvSpPr>
          <p:cNvPr id="34" name="Freeform 34"/>
          <p:cNvSpPr/>
          <p:nvPr/>
        </p:nvSpPr>
        <p:spPr>
          <a:xfrm rot="-24000">
            <a:off x="8499597" y="6868364"/>
            <a:ext cx="3309342" cy="2180403"/>
          </a:xfrm>
          <a:custGeom>
            <a:avLst/>
            <a:gdLst/>
            <a:ahLst/>
            <a:cxnLst/>
            <a:rect l="l" t="t" r="r" b="b"/>
            <a:pathLst>
              <a:path w="3309342" h="2180403">
                <a:moveTo>
                  <a:pt x="0" y="0"/>
                </a:moveTo>
                <a:lnTo>
                  <a:pt x="3309343" y="0"/>
                </a:lnTo>
                <a:lnTo>
                  <a:pt x="3309343" y="2180403"/>
                </a:lnTo>
                <a:lnTo>
                  <a:pt x="0" y="21804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78000"/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24000">
            <a:off x="8718661" y="7084808"/>
            <a:ext cx="1106803" cy="1095735"/>
          </a:xfrm>
          <a:custGeom>
            <a:avLst/>
            <a:gdLst/>
            <a:ahLst/>
            <a:cxnLst/>
            <a:rect l="l" t="t" r="r" b="b"/>
            <a:pathLst>
              <a:path w="1106803" h="1095735">
                <a:moveTo>
                  <a:pt x="0" y="0"/>
                </a:moveTo>
                <a:lnTo>
                  <a:pt x="1106804" y="0"/>
                </a:lnTo>
                <a:lnTo>
                  <a:pt x="1106804" y="1095735"/>
                </a:lnTo>
                <a:lnTo>
                  <a:pt x="0" y="109573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24000">
            <a:off x="9812137" y="7079445"/>
            <a:ext cx="453789" cy="453789"/>
          </a:xfrm>
          <a:custGeom>
            <a:avLst/>
            <a:gdLst/>
            <a:ahLst/>
            <a:cxnLst/>
            <a:rect l="l" t="t" r="r" b="b"/>
            <a:pathLst>
              <a:path w="453789" h="453789">
                <a:moveTo>
                  <a:pt x="0" y="0"/>
                </a:moveTo>
                <a:lnTo>
                  <a:pt x="453790" y="0"/>
                </a:lnTo>
                <a:lnTo>
                  <a:pt x="453790" y="453790"/>
                </a:lnTo>
                <a:lnTo>
                  <a:pt x="0" y="45379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 rot="-24000">
            <a:off x="10197165" y="7269681"/>
            <a:ext cx="1313909" cy="5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4"/>
              </a:lnSpc>
            </a:pPr>
            <a:r>
              <a:rPr lang="en-US" sz="1603" b="1">
                <a:solidFill>
                  <a:srgbClr val="E6D4A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VERSLAS IR PASLAUGOS</a:t>
            </a:r>
          </a:p>
        </p:txBody>
      </p:sp>
      <p:sp>
        <p:nvSpPr>
          <p:cNvPr id="38" name="TextBox 38"/>
          <p:cNvSpPr txBox="1"/>
          <p:nvPr/>
        </p:nvSpPr>
        <p:spPr>
          <a:xfrm rot="-24000">
            <a:off x="9667097" y="8124448"/>
            <a:ext cx="1981995" cy="74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713" lvl="1" indent="-150856" algn="l">
              <a:lnSpc>
                <a:spcPts val="1956"/>
              </a:lnSpc>
              <a:buFont typeface="Arial"/>
              <a:buChar char="•"/>
            </a:pPr>
            <a:r>
              <a:rPr lang="en-US" sz="13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Apskaitininkas</a:t>
            </a:r>
          </a:p>
          <a:p>
            <a:pPr marL="301713" lvl="1" indent="-150856" algn="l">
              <a:lnSpc>
                <a:spcPts val="1956"/>
              </a:lnSpc>
              <a:buFont typeface="Arial"/>
              <a:buChar char="•"/>
            </a:pPr>
            <a:r>
              <a:rPr lang="en-US" sz="13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Nekilnojamo turto brokeris</a:t>
            </a:r>
          </a:p>
        </p:txBody>
      </p:sp>
      <p:sp>
        <p:nvSpPr>
          <p:cNvPr id="39" name="Freeform 39"/>
          <p:cNvSpPr/>
          <p:nvPr/>
        </p:nvSpPr>
        <p:spPr>
          <a:xfrm rot="-24000">
            <a:off x="574633" y="9103804"/>
            <a:ext cx="232429" cy="874375"/>
          </a:xfrm>
          <a:custGeom>
            <a:avLst/>
            <a:gdLst/>
            <a:ahLst/>
            <a:cxnLst/>
            <a:rect l="l" t="t" r="r" b="b"/>
            <a:pathLst>
              <a:path w="232429" h="874375">
                <a:moveTo>
                  <a:pt x="0" y="0"/>
                </a:moveTo>
                <a:lnTo>
                  <a:pt x="232429" y="0"/>
                </a:lnTo>
                <a:lnTo>
                  <a:pt x="232429" y="874375"/>
                </a:lnTo>
                <a:lnTo>
                  <a:pt x="0" y="87437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4000">
            <a:off x="1018075" y="9310231"/>
            <a:ext cx="453789" cy="664082"/>
          </a:xfrm>
          <a:custGeom>
            <a:avLst/>
            <a:gdLst/>
            <a:ahLst/>
            <a:cxnLst/>
            <a:rect l="l" t="t" r="r" b="b"/>
            <a:pathLst>
              <a:path w="453789" h="664082">
                <a:moveTo>
                  <a:pt x="0" y="0"/>
                </a:moveTo>
                <a:lnTo>
                  <a:pt x="453789" y="0"/>
                </a:lnTo>
                <a:lnTo>
                  <a:pt x="453789" y="664082"/>
                </a:lnTo>
                <a:lnTo>
                  <a:pt x="0" y="66408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 rot="-24000">
            <a:off x="1587761" y="9501873"/>
            <a:ext cx="4219312" cy="23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8"/>
              </a:lnSpc>
            </a:pPr>
            <a:r>
              <a:rPr lang="en-US" sz="13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Programos sugrupuotos pagal profesines kryptis.</a:t>
            </a:r>
          </a:p>
        </p:txBody>
      </p:sp>
      <p:sp>
        <p:nvSpPr>
          <p:cNvPr id="42" name="Freeform 42"/>
          <p:cNvSpPr/>
          <p:nvPr/>
        </p:nvSpPr>
        <p:spPr>
          <a:xfrm rot="-24000">
            <a:off x="8511722" y="9257183"/>
            <a:ext cx="664082" cy="885443"/>
          </a:xfrm>
          <a:custGeom>
            <a:avLst/>
            <a:gdLst/>
            <a:ahLst/>
            <a:cxnLst/>
            <a:rect l="l" t="t" r="r" b="b"/>
            <a:pathLst>
              <a:path w="664082" h="885443">
                <a:moveTo>
                  <a:pt x="0" y="0"/>
                </a:moveTo>
                <a:lnTo>
                  <a:pt x="664082" y="0"/>
                </a:lnTo>
                <a:lnTo>
                  <a:pt x="664082" y="885443"/>
                </a:lnTo>
                <a:lnTo>
                  <a:pt x="0" y="88544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24000">
            <a:off x="16192159" y="5514698"/>
            <a:ext cx="1560593" cy="1748750"/>
          </a:xfrm>
          <a:custGeom>
            <a:avLst/>
            <a:gdLst/>
            <a:ahLst/>
            <a:cxnLst/>
            <a:rect l="l" t="t" r="r" b="b"/>
            <a:pathLst>
              <a:path w="1560593" h="1748750">
                <a:moveTo>
                  <a:pt x="0" y="0"/>
                </a:moveTo>
                <a:lnTo>
                  <a:pt x="1560593" y="0"/>
                </a:lnTo>
                <a:lnTo>
                  <a:pt x="1560593" y="1748750"/>
                </a:lnTo>
                <a:lnTo>
                  <a:pt x="0" y="174875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24000">
            <a:off x="17038214" y="86128"/>
            <a:ext cx="1328164" cy="1317096"/>
          </a:xfrm>
          <a:custGeom>
            <a:avLst/>
            <a:gdLst/>
            <a:ahLst/>
            <a:cxnLst/>
            <a:rect l="l" t="t" r="r" b="b"/>
            <a:pathLst>
              <a:path w="1328164" h="1317096">
                <a:moveTo>
                  <a:pt x="0" y="0"/>
                </a:moveTo>
                <a:lnTo>
                  <a:pt x="1328165" y="0"/>
                </a:lnTo>
                <a:lnTo>
                  <a:pt x="1328165" y="1317096"/>
                </a:lnTo>
                <a:lnTo>
                  <a:pt x="0" y="1317096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 rot="-24000">
            <a:off x="2270925" y="3955980"/>
            <a:ext cx="2072644" cy="28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4"/>
              </a:lnSpc>
            </a:pPr>
            <a:r>
              <a:rPr lang="en-US" sz="1603" b="1">
                <a:solidFill>
                  <a:srgbClr val="E6D4A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STATYBA IR APDAILA</a:t>
            </a:r>
          </a:p>
        </p:txBody>
      </p:sp>
      <p:sp>
        <p:nvSpPr>
          <p:cNvPr id="47" name="TextBox 47"/>
          <p:cNvSpPr txBox="1"/>
          <p:nvPr/>
        </p:nvSpPr>
        <p:spPr>
          <a:xfrm rot="-24000">
            <a:off x="6569138" y="7285805"/>
            <a:ext cx="1869081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E6D4A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APLINKOTVARKA</a:t>
            </a:r>
          </a:p>
        </p:txBody>
      </p:sp>
      <p:sp>
        <p:nvSpPr>
          <p:cNvPr id="48" name="TextBox 48"/>
          <p:cNvSpPr txBox="1"/>
          <p:nvPr/>
        </p:nvSpPr>
        <p:spPr>
          <a:xfrm rot="-24000">
            <a:off x="1963559" y="4331693"/>
            <a:ext cx="2701840" cy="160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728" lvl="1" indent="-143864" algn="l">
              <a:lnSpc>
                <a:spcPts val="1865"/>
              </a:lnSpc>
              <a:buFont typeface="Arial"/>
              <a:buChar char="•"/>
            </a:pPr>
            <a:r>
              <a:rPr lang="en-US" sz="13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Apdailinikas</a:t>
            </a:r>
          </a:p>
          <a:p>
            <a:pPr marL="287728" lvl="1" indent="-143864" algn="l">
              <a:lnSpc>
                <a:spcPts val="1865"/>
              </a:lnSpc>
              <a:buFont typeface="Arial"/>
              <a:buChar char="•"/>
            </a:pPr>
            <a:r>
              <a:rPr lang="en-US" sz="13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Betonuotojas</a:t>
            </a:r>
          </a:p>
          <a:p>
            <a:pPr marL="287728" lvl="1" indent="-143864" algn="l">
              <a:lnSpc>
                <a:spcPts val="1865"/>
              </a:lnSpc>
              <a:buFont typeface="Arial"/>
              <a:buChar char="•"/>
            </a:pPr>
            <a:r>
              <a:rPr lang="en-US" sz="13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Mūrininkas</a:t>
            </a:r>
          </a:p>
          <a:p>
            <a:pPr marL="287728" lvl="1" indent="-143864" algn="l">
              <a:lnSpc>
                <a:spcPts val="1865"/>
              </a:lnSpc>
              <a:buFont typeface="Arial"/>
              <a:buChar char="•"/>
            </a:pPr>
            <a:r>
              <a:rPr lang="en-US" sz="13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Mūrininkas-betonuotojas</a:t>
            </a:r>
          </a:p>
          <a:p>
            <a:pPr marL="287728" lvl="1" indent="-143864" algn="l">
              <a:lnSpc>
                <a:spcPts val="1865"/>
              </a:lnSpc>
              <a:buFont typeface="Arial"/>
              <a:buChar char="•"/>
            </a:pPr>
            <a:r>
              <a:rPr lang="en-US" sz="13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Konstrukcijų montuotojas</a:t>
            </a:r>
          </a:p>
          <a:p>
            <a:pPr marL="287728" lvl="1" indent="-143864" algn="l">
              <a:lnSpc>
                <a:spcPts val="1865"/>
              </a:lnSpc>
              <a:buFont typeface="Arial"/>
              <a:buChar char="•"/>
            </a:pPr>
            <a:r>
              <a:rPr lang="en-US" sz="13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Fasadų šilntintojas, apdailos ir pastolių montuotojas</a:t>
            </a:r>
          </a:p>
        </p:txBody>
      </p:sp>
      <p:sp>
        <p:nvSpPr>
          <p:cNvPr id="49" name="TextBox 49"/>
          <p:cNvSpPr txBox="1"/>
          <p:nvPr/>
        </p:nvSpPr>
        <p:spPr>
          <a:xfrm rot="-24000">
            <a:off x="1786891" y="6017335"/>
            <a:ext cx="3257013" cy="63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4851" lvl="1" indent="-132426" algn="l">
              <a:lnSpc>
                <a:spcPts val="1717"/>
              </a:lnSpc>
              <a:buFont typeface="Arial"/>
              <a:buChar char="•"/>
            </a:pPr>
            <a:r>
              <a:rPr lang="en-US" sz="122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Dažytojo-tinkuotojo padėjėjas</a:t>
            </a:r>
          </a:p>
          <a:p>
            <a:pPr marL="264851" lvl="1" indent="-132426" algn="l">
              <a:lnSpc>
                <a:spcPts val="1717"/>
              </a:lnSpc>
              <a:buFont typeface="Arial"/>
              <a:buChar char="•"/>
            </a:pPr>
            <a:r>
              <a:rPr lang="en-US" sz="122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Plytelių klojėjo -tinkuotojo padėjėjas</a:t>
            </a:r>
          </a:p>
          <a:p>
            <a:pPr marL="264851" lvl="1" indent="-132426" algn="l">
              <a:lnSpc>
                <a:spcPts val="1717"/>
              </a:lnSpc>
              <a:buFont typeface="Arial"/>
              <a:buChar char="•"/>
            </a:pPr>
            <a:r>
              <a:rPr lang="en-US" sz="122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Mūrniniko ir krosnininko padėjėjas</a:t>
            </a:r>
          </a:p>
        </p:txBody>
      </p:sp>
      <p:sp>
        <p:nvSpPr>
          <p:cNvPr id="52" name="TextBox 52"/>
          <p:cNvSpPr txBox="1"/>
          <p:nvPr/>
        </p:nvSpPr>
        <p:spPr>
          <a:xfrm rot="-24000">
            <a:off x="1956359" y="3960141"/>
            <a:ext cx="74023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1</a:t>
            </a:r>
          </a:p>
        </p:txBody>
      </p:sp>
      <p:sp>
        <p:nvSpPr>
          <p:cNvPr id="53" name="TextBox 53"/>
          <p:cNvSpPr txBox="1"/>
          <p:nvPr/>
        </p:nvSpPr>
        <p:spPr>
          <a:xfrm rot="-24000">
            <a:off x="6545674" y="3927972"/>
            <a:ext cx="111035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2</a:t>
            </a:r>
          </a:p>
        </p:txBody>
      </p:sp>
      <p:sp>
        <p:nvSpPr>
          <p:cNvPr id="54" name="TextBox 54"/>
          <p:cNvSpPr txBox="1"/>
          <p:nvPr/>
        </p:nvSpPr>
        <p:spPr>
          <a:xfrm rot="-24000">
            <a:off x="9895134" y="3904588"/>
            <a:ext cx="111035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3</a:t>
            </a:r>
          </a:p>
        </p:txBody>
      </p:sp>
      <p:sp>
        <p:nvSpPr>
          <p:cNvPr id="55" name="TextBox 55"/>
          <p:cNvSpPr txBox="1"/>
          <p:nvPr/>
        </p:nvSpPr>
        <p:spPr>
          <a:xfrm rot="-24000">
            <a:off x="1979408" y="7261493"/>
            <a:ext cx="111035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4</a:t>
            </a:r>
          </a:p>
        </p:txBody>
      </p:sp>
      <p:sp>
        <p:nvSpPr>
          <p:cNvPr id="56" name="TextBox 56"/>
          <p:cNvSpPr txBox="1"/>
          <p:nvPr/>
        </p:nvSpPr>
        <p:spPr>
          <a:xfrm rot="-24000">
            <a:off x="6384106" y="7293234"/>
            <a:ext cx="111035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5</a:t>
            </a:r>
          </a:p>
        </p:txBody>
      </p:sp>
      <p:sp>
        <p:nvSpPr>
          <p:cNvPr id="57" name="TextBox 57"/>
          <p:cNvSpPr txBox="1"/>
          <p:nvPr/>
        </p:nvSpPr>
        <p:spPr>
          <a:xfrm rot="-24000">
            <a:off x="9844598" y="7269075"/>
            <a:ext cx="111035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6</a:t>
            </a:r>
          </a:p>
        </p:txBody>
      </p:sp>
      <p:sp>
        <p:nvSpPr>
          <p:cNvPr id="58" name="TextBox 58"/>
          <p:cNvSpPr txBox="1"/>
          <p:nvPr/>
        </p:nvSpPr>
        <p:spPr>
          <a:xfrm rot="-24000">
            <a:off x="1162302" y="9506611"/>
            <a:ext cx="74023" cy="29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2"/>
              </a:lnSpc>
            </a:pPr>
            <a:r>
              <a:rPr lang="en-US" sz="164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1</a:t>
            </a:r>
          </a:p>
        </p:txBody>
      </p:sp>
      <p:sp>
        <p:nvSpPr>
          <p:cNvPr id="59" name="TextBox 157">
            <a:extLst>
              <a:ext uri="{FF2B5EF4-FFF2-40B4-BE49-F238E27FC236}">
                <a16:creationId xmlns:a16="http://schemas.microsoft.com/office/drawing/2014/main" id="{AC714148-705D-49BF-A2CA-0E8805A20864}"/>
              </a:ext>
            </a:extLst>
          </p:cNvPr>
          <p:cNvSpPr txBox="1"/>
          <p:nvPr/>
        </p:nvSpPr>
        <p:spPr>
          <a:xfrm>
            <a:off x="13304488" y="9186162"/>
            <a:ext cx="3431677" cy="35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vsrc.lt  •  karjera@vsrc.lt</a:t>
            </a:r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4C46F1E8-588A-4EDD-A6AA-4B187AD96072}"/>
              </a:ext>
            </a:extLst>
          </p:cNvPr>
          <p:cNvSpPr/>
          <p:nvPr/>
        </p:nvSpPr>
        <p:spPr>
          <a:xfrm>
            <a:off x="16755099" y="9080553"/>
            <a:ext cx="504201" cy="504201"/>
          </a:xfrm>
          <a:custGeom>
            <a:avLst/>
            <a:gdLst/>
            <a:ahLst/>
            <a:cxnLst/>
            <a:rect l="l" t="t" r="r" b="b"/>
            <a:pathLst>
              <a:path w="504201" h="504201">
                <a:moveTo>
                  <a:pt x="0" y="0"/>
                </a:moveTo>
                <a:lnTo>
                  <a:pt x="504201" y="0"/>
                </a:lnTo>
                <a:lnTo>
                  <a:pt x="504201" y="504201"/>
                </a:lnTo>
                <a:lnTo>
                  <a:pt x="0" y="50420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20637">
            <a:off x="12852265" y="-3075216"/>
            <a:ext cx="8828768" cy="18234768"/>
            <a:chOff x="0" y="0"/>
            <a:chExt cx="2325272" cy="4802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5272" cy="4802573"/>
            </a:xfrm>
            <a:custGeom>
              <a:avLst/>
              <a:gdLst/>
              <a:ahLst/>
              <a:cxnLst/>
              <a:rect l="l" t="t" r="r" b="b"/>
              <a:pathLst>
                <a:path w="2325272" h="4802573">
                  <a:moveTo>
                    <a:pt x="0" y="0"/>
                  </a:moveTo>
                  <a:lnTo>
                    <a:pt x="2325272" y="0"/>
                  </a:lnTo>
                  <a:lnTo>
                    <a:pt x="2325272" y="4802573"/>
                  </a:lnTo>
                  <a:lnTo>
                    <a:pt x="0" y="4802573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25272" cy="4840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920637">
            <a:off x="10844950" y="-1781483"/>
            <a:ext cx="2136954" cy="13800856"/>
            <a:chOff x="0" y="0"/>
            <a:chExt cx="562819" cy="3634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2819" cy="3634793"/>
            </a:xfrm>
            <a:custGeom>
              <a:avLst/>
              <a:gdLst/>
              <a:ahLst/>
              <a:cxnLst/>
              <a:rect l="l" t="t" r="r" b="b"/>
              <a:pathLst>
                <a:path w="562819" h="3634793">
                  <a:moveTo>
                    <a:pt x="0" y="0"/>
                  </a:moveTo>
                  <a:lnTo>
                    <a:pt x="562819" y="0"/>
                  </a:lnTo>
                  <a:lnTo>
                    <a:pt x="562819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>
                <a:alpha val="34902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62819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97039" y="0"/>
            <a:ext cx="7700686" cy="10797719"/>
            <a:chOff x="0" y="0"/>
            <a:chExt cx="10251508" cy="14374421"/>
          </a:xfrm>
        </p:grpSpPr>
        <p:sp>
          <p:nvSpPr>
            <p:cNvPr id="9" name="Freeform 9" descr="/mnt/data/admissions_photo_blue_gold_crop.png"/>
            <p:cNvSpPr/>
            <p:nvPr/>
          </p:nvSpPr>
          <p:spPr>
            <a:xfrm rot="-30000">
              <a:off x="-62524" y="-44456"/>
              <a:ext cx="10376569" cy="14463333"/>
            </a:xfrm>
            <a:custGeom>
              <a:avLst/>
              <a:gdLst/>
              <a:ahLst/>
              <a:cxnLst/>
              <a:rect l="l" t="t" r="r" b="b"/>
              <a:pathLst>
                <a:path w="10376569" h="14463333">
                  <a:moveTo>
                    <a:pt x="125439" y="0"/>
                  </a:moveTo>
                  <a:lnTo>
                    <a:pt x="10376569" y="89460"/>
                  </a:lnTo>
                  <a:lnTo>
                    <a:pt x="10251130" y="14463333"/>
                  </a:lnTo>
                  <a:lnTo>
                    <a:pt x="0" y="14373872"/>
                  </a:lnTo>
                  <a:lnTo>
                    <a:pt x="125439" y="0"/>
                  </a:lnTo>
                  <a:close/>
                </a:path>
              </a:pathLst>
            </a:custGeom>
            <a:blipFill>
              <a:blip r:embed="rId2"/>
              <a:stretch>
                <a:fillRect l="-7553" t="-5084" r="-761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969913" y="8034328"/>
            <a:ext cx="8337337" cy="2270246"/>
            <a:chOff x="0" y="0"/>
            <a:chExt cx="11116450" cy="3026994"/>
          </a:xfrm>
        </p:grpSpPr>
        <p:sp>
          <p:nvSpPr>
            <p:cNvPr id="11" name="Freeform 11"/>
            <p:cNvSpPr/>
            <p:nvPr/>
          </p:nvSpPr>
          <p:spPr>
            <a:xfrm>
              <a:off x="17358" y="12700"/>
              <a:ext cx="11081733" cy="3001645"/>
            </a:xfrm>
            <a:custGeom>
              <a:avLst/>
              <a:gdLst/>
              <a:ahLst/>
              <a:cxnLst/>
              <a:rect l="l" t="t" r="r" b="b"/>
              <a:pathLst>
                <a:path w="11081733" h="3001645">
                  <a:moveTo>
                    <a:pt x="0" y="0"/>
                  </a:moveTo>
                  <a:lnTo>
                    <a:pt x="11081734" y="0"/>
                  </a:lnTo>
                  <a:lnTo>
                    <a:pt x="11081734" y="3001645"/>
                  </a:lnTo>
                  <a:lnTo>
                    <a:pt x="0" y="3001645"/>
                  </a:lnTo>
                  <a:close/>
                </a:path>
              </a:pathLst>
            </a:custGeom>
            <a:solidFill>
              <a:srgbClr val="E3A300">
                <a:alpha val="21961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7286141" y="402269"/>
            <a:ext cx="67113" cy="67113"/>
            <a:chOff x="0" y="0"/>
            <a:chExt cx="89484" cy="89484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505769" y="402269"/>
            <a:ext cx="67113" cy="67113"/>
            <a:chOff x="0" y="0"/>
            <a:chExt cx="89484" cy="89484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725396" y="402269"/>
            <a:ext cx="67113" cy="67113"/>
            <a:chOff x="0" y="0"/>
            <a:chExt cx="89484" cy="89484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945024" y="402269"/>
            <a:ext cx="67113" cy="67113"/>
            <a:chOff x="0" y="0"/>
            <a:chExt cx="89484" cy="89484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286141" y="621897"/>
            <a:ext cx="67113" cy="67113"/>
            <a:chOff x="0" y="0"/>
            <a:chExt cx="89484" cy="89484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505769" y="621897"/>
            <a:ext cx="67113" cy="67113"/>
            <a:chOff x="0" y="0"/>
            <a:chExt cx="89484" cy="89484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725396" y="621897"/>
            <a:ext cx="67113" cy="67113"/>
            <a:chOff x="0" y="0"/>
            <a:chExt cx="89484" cy="89484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945024" y="621897"/>
            <a:ext cx="67113" cy="67113"/>
            <a:chOff x="0" y="0"/>
            <a:chExt cx="89484" cy="89484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286141" y="841524"/>
            <a:ext cx="67113" cy="67113"/>
            <a:chOff x="0" y="0"/>
            <a:chExt cx="89484" cy="89484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505769" y="841524"/>
            <a:ext cx="67113" cy="67113"/>
            <a:chOff x="0" y="0"/>
            <a:chExt cx="89484" cy="89484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7725396" y="841524"/>
            <a:ext cx="67113" cy="67113"/>
            <a:chOff x="0" y="0"/>
            <a:chExt cx="89484" cy="89484"/>
          </a:xfrm>
        </p:grpSpPr>
        <p:sp>
          <p:nvSpPr>
            <p:cNvPr id="33" name="Freeform 3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7945024" y="841524"/>
            <a:ext cx="67113" cy="67113"/>
            <a:chOff x="0" y="0"/>
            <a:chExt cx="89484" cy="89484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7286141" y="1061152"/>
            <a:ext cx="67113" cy="67113"/>
            <a:chOff x="0" y="0"/>
            <a:chExt cx="89484" cy="89484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505769" y="1061152"/>
            <a:ext cx="67113" cy="67113"/>
            <a:chOff x="0" y="0"/>
            <a:chExt cx="89484" cy="89484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725396" y="1061152"/>
            <a:ext cx="67113" cy="67113"/>
            <a:chOff x="0" y="0"/>
            <a:chExt cx="89484" cy="89484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7945024" y="1061152"/>
            <a:ext cx="67113" cy="67113"/>
            <a:chOff x="0" y="0"/>
            <a:chExt cx="89484" cy="89484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8981475" y="9489357"/>
            <a:ext cx="56131" cy="56131"/>
            <a:chOff x="0" y="0"/>
            <a:chExt cx="74841" cy="74841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9146191" y="9489357"/>
            <a:ext cx="56131" cy="56131"/>
            <a:chOff x="0" y="0"/>
            <a:chExt cx="74841" cy="74841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9310916" y="9489357"/>
            <a:ext cx="56131" cy="56131"/>
            <a:chOff x="0" y="0"/>
            <a:chExt cx="74841" cy="74841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9475632" y="9489357"/>
            <a:ext cx="56131" cy="56131"/>
            <a:chOff x="0" y="0"/>
            <a:chExt cx="74841" cy="74841"/>
          </a:xfrm>
        </p:grpSpPr>
        <p:sp>
          <p:nvSpPr>
            <p:cNvPr id="51" name="Freeform 51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8981475" y="9654083"/>
            <a:ext cx="56131" cy="56131"/>
            <a:chOff x="0" y="0"/>
            <a:chExt cx="74841" cy="74841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9146191" y="9654083"/>
            <a:ext cx="56131" cy="56131"/>
            <a:chOff x="0" y="0"/>
            <a:chExt cx="74841" cy="74841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9310916" y="9654083"/>
            <a:ext cx="56131" cy="56131"/>
            <a:chOff x="0" y="0"/>
            <a:chExt cx="74841" cy="74841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9475632" y="9654083"/>
            <a:ext cx="56131" cy="56131"/>
            <a:chOff x="0" y="0"/>
            <a:chExt cx="74841" cy="74841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8981475" y="9818799"/>
            <a:ext cx="56131" cy="56131"/>
            <a:chOff x="0" y="0"/>
            <a:chExt cx="74841" cy="74841"/>
          </a:xfrm>
        </p:grpSpPr>
        <p:sp>
          <p:nvSpPr>
            <p:cNvPr id="61" name="Freeform 61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9146191" y="9818799"/>
            <a:ext cx="56131" cy="56131"/>
            <a:chOff x="0" y="0"/>
            <a:chExt cx="74841" cy="74841"/>
          </a:xfrm>
        </p:grpSpPr>
        <p:sp>
          <p:nvSpPr>
            <p:cNvPr id="63" name="Freeform 63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64" name="Group 64"/>
          <p:cNvGrpSpPr/>
          <p:nvPr/>
        </p:nvGrpSpPr>
        <p:grpSpPr>
          <a:xfrm>
            <a:off x="9310916" y="9818799"/>
            <a:ext cx="56131" cy="56131"/>
            <a:chOff x="0" y="0"/>
            <a:chExt cx="74841" cy="74841"/>
          </a:xfrm>
        </p:grpSpPr>
        <p:sp>
          <p:nvSpPr>
            <p:cNvPr id="65" name="Freeform 65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66" name="Group 66"/>
          <p:cNvGrpSpPr/>
          <p:nvPr/>
        </p:nvGrpSpPr>
        <p:grpSpPr>
          <a:xfrm>
            <a:off x="9475632" y="9818799"/>
            <a:ext cx="56131" cy="56131"/>
            <a:chOff x="0" y="0"/>
            <a:chExt cx="74841" cy="74841"/>
          </a:xfrm>
        </p:grpSpPr>
        <p:sp>
          <p:nvSpPr>
            <p:cNvPr id="67" name="Freeform 67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8981475" y="9983524"/>
            <a:ext cx="56131" cy="56131"/>
            <a:chOff x="0" y="0"/>
            <a:chExt cx="74841" cy="74841"/>
          </a:xfrm>
        </p:grpSpPr>
        <p:sp>
          <p:nvSpPr>
            <p:cNvPr id="69" name="Freeform 69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70" name="Group 70"/>
          <p:cNvGrpSpPr/>
          <p:nvPr/>
        </p:nvGrpSpPr>
        <p:grpSpPr>
          <a:xfrm>
            <a:off x="9146191" y="9983524"/>
            <a:ext cx="56131" cy="56131"/>
            <a:chOff x="0" y="0"/>
            <a:chExt cx="74841" cy="74841"/>
          </a:xfrm>
        </p:grpSpPr>
        <p:sp>
          <p:nvSpPr>
            <p:cNvPr id="71" name="Freeform 71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9310916" y="9983524"/>
            <a:ext cx="56131" cy="56131"/>
            <a:chOff x="0" y="0"/>
            <a:chExt cx="74841" cy="74841"/>
          </a:xfrm>
        </p:grpSpPr>
        <p:sp>
          <p:nvSpPr>
            <p:cNvPr id="73" name="Freeform 73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74" name="Group 74"/>
          <p:cNvGrpSpPr/>
          <p:nvPr/>
        </p:nvGrpSpPr>
        <p:grpSpPr>
          <a:xfrm>
            <a:off x="9475632" y="9983524"/>
            <a:ext cx="56131" cy="56131"/>
            <a:chOff x="0" y="0"/>
            <a:chExt cx="74841" cy="74841"/>
          </a:xfrm>
        </p:grpSpPr>
        <p:sp>
          <p:nvSpPr>
            <p:cNvPr id="75" name="Freeform 75"/>
            <p:cNvSpPr/>
            <p:nvPr/>
          </p:nvSpPr>
          <p:spPr>
            <a:xfrm>
              <a:off x="12700" y="12700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30">
                  <a:moveTo>
                    <a:pt x="0" y="24765"/>
                  </a:moveTo>
                  <a:cubicBezTo>
                    <a:pt x="0" y="11049"/>
                    <a:pt x="11049" y="0"/>
                    <a:pt x="24765" y="0"/>
                  </a:cubicBezTo>
                  <a:cubicBezTo>
                    <a:pt x="38481" y="0"/>
                    <a:pt x="49530" y="11049"/>
                    <a:pt x="49530" y="24765"/>
                  </a:cubicBezTo>
                  <a:cubicBezTo>
                    <a:pt x="49530" y="38481"/>
                    <a:pt x="38481" y="49530"/>
                    <a:pt x="24765" y="49530"/>
                  </a:cubicBezTo>
                  <a:cubicBezTo>
                    <a:pt x="11049" y="49530"/>
                    <a:pt x="0" y="38354"/>
                    <a:pt x="0" y="24765"/>
                  </a:cubicBezTo>
                  <a:close/>
                </a:path>
              </a:pathLst>
            </a:custGeom>
            <a:solidFill>
              <a:srgbClr val="FFFFFF">
                <a:alpha val="77255"/>
              </a:srgbClr>
            </a:solidFill>
          </p:spPr>
        </p:sp>
      </p:grpSp>
      <p:grpSp>
        <p:nvGrpSpPr>
          <p:cNvPr id="76" name="Group 76"/>
          <p:cNvGrpSpPr/>
          <p:nvPr/>
        </p:nvGrpSpPr>
        <p:grpSpPr>
          <a:xfrm>
            <a:off x="686333" y="2059010"/>
            <a:ext cx="8098765" cy="925236"/>
            <a:chOff x="0" y="0"/>
            <a:chExt cx="10798353" cy="1233648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0798356" cy="1233651"/>
            </a:xfrm>
            <a:custGeom>
              <a:avLst/>
              <a:gdLst/>
              <a:ahLst/>
              <a:cxnLst/>
              <a:rect l="l" t="t" r="r" b="b"/>
              <a:pathLst>
                <a:path w="10798356" h="1233651">
                  <a:moveTo>
                    <a:pt x="0" y="0"/>
                  </a:moveTo>
                  <a:lnTo>
                    <a:pt x="10798356" y="0"/>
                  </a:lnTo>
                  <a:lnTo>
                    <a:pt x="10798356" y="1233651"/>
                  </a:lnTo>
                  <a:lnTo>
                    <a:pt x="0" y="1233651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7531" b="-113579"/>
              </a:stretch>
            </a:blipFill>
          </p:spPr>
        </p:sp>
        <p:sp>
          <p:nvSpPr>
            <p:cNvPr id="78" name="TextBox 78"/>
            <p:cNvSpPr txBox="1"/>
            <p:nvPr/>
          </p:nvSpPr>
          <p:spPr>
            <a:xfrm>
              <a:off x="0" y="-9525"/>
              <a:ext cx="10798353" cy="12431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08"/>
                </a:lnSpc>
              </a:pPr>
              <a:r>
                <a:rPr lang="en-US" sz="4923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KAS GALI STOTI?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713794" y="2855157"/>
            <a:ext cx="8441931" cy="466709"/>
            <a:chOff x="0" y="0"/>
            <a:chExt cx="11255908" cy="622278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11255914" cy="622282"/>
            </a:xfrm>
            <a:custGeom>
              <a:avLst/>
              <a:gdLst/>
              <a:ahLst/>
              <a:cxnLst/>
              <a:rect l="l" t="t" r="r" b="b"/>
              <a:pathLst>
                <a:path w="11255914" h="622282">
                  <a:moveTo>
                    <a:pt x="0" y="0"/>
                  </a:moveTo>
                  <a:lnTo>
                    <a:pt x="11255914" y="0"/>
                  </a:lnTo>
                  <a:lnTo>
                    <a:pt x="11255914" y="622282"/>
                  </a:lnTo>
                  <a:lnTo>
                    <a:pt x="0" y="62228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02448" b="-302447"/>
              </a:stretch>
            </a:blipFill>
          </p:spPr>
        </p:sp>
        <p:sp>
          <p:nvSpPr>
            <p:cNvPr id="81" name="TextBox 81"/>
            <p:cNvSpPr txBox="1"/>
            <p:nvPr/>
          </p:nvSpPr>
          <p:spPr>
            <a:xfrm>
              <a:off x="0" y="9525"/>
              <a:ext cx="11255908" cy="6127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990"/>
                </a:lnSpc>
              </a:pPr>
              <a:r>
                <a:rPr lang="en-US" sz="2491" b="1">
                  <a:solidFill>
                    <a:srgbClr val="F7E8BD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prašymo teikimas pagal turimą išsilavinimą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713794" y="3390500"/>
            <a:ext cx="9883245" cy="576522"/>
            <a:chOff x="0" y="0"/>
            <a:chExt cx="13177660" cy="768697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13177655" cy="768700"/>
            </a:xfrm>
            <a:custGeom>
              <a:avLst/>
              <a:gdLst/>
              <a:ahLst/>
              <a:cxnLst/>
              <a:rect l="l" t="t" r="r" b="b"/>
              <a:pathLst>
                <a:path w="13177655" h="768700">
                  <a:moveTo>
                    <a:pt x="0" y="0"/>
                  </a:moveTo>
                  <a:lnTo>
                    <a:pt x="13177655" y="0"/>
                  </a:lnTo>
                  <a:lnTo>
                    <a:pt x="13177655" y="768700"/>
                  </a:lnTo>
                  <a:lnTo>
                    <a:pt x="0" y="76870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4028" b="-284027"/>
              </a:stretch>
            </a:blipFill>
          </p:spPr>
        </p:sp>
        <p:sp>
          <p:nvSpPr>
            <p:cNvPr id="84" name="TextBox 84"/>
            <p:cNvSpPr txBox="1"/>
            <p:nvPr/>
          </p:nvSpPr>
          <p:spPr>
            <a:xfrm>
              <a:off x="0" y="0"/>
              <a:ext cx="13177660" cy="7686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765"/>
                </a:lnSpc>
              </a:pPr>
              <a:r>
                <a:rPr lang="en-US" sz="1471">
                  <a:solidFill>
                    <a:srgbClr val="CFD8E0"/>
                  </a:solidFill>
                  <a:latin typeface="Aptos"/>
                  <a:ea typeface="Aptos"/>
                  <a:cs typeface="Aptos"/>
                  <a:sym typeface="Aptos"/>
                </a:rPr>
                <a:t>Profesinio mokymo prašymai teikiami per „Mokausi Lietuvoje“ platformą – CPIS. Dėl priėmimo į I–II gimnazijos klases kreipiamasi tiesiogiai į VSRC.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678713" y="4220204"/>
            <a:ext cx="4819602" cy="1799730"/>
            <a:chOff x="0" y="0"/>
            <a:chExt cx="6426136" cy="2399640"/>
          </a:xfrm>
        </p:grpSpPr>
        <p:sp>
          <p:nvSpPr>
            <p:cNvPr id="86" name="Freeform 86"/>
            <p:cNvSpPr/>
            <p:nvPr/>
          </p:nvSpPr>
          <p:spPr>
            <a:xfrm>
              <a:off x="10160" y="10160"/>
              <a:ext cx="6405753" cy="2379345"/>
            </a:xfrm>
            <a:custGeom>
              <a:avLst/>
              <a:gdLst/>
              <a:ahLst/>
              <a:cxnLst/>
              <a:rect l="l" t="t" r="r" b="b"/>
              <a:pathLst>
                <a:path w="6405753" h="2379345">
                  <a:moveTo>
                    <a:pt x="0" y="146431"/>
                  </a:moveTo>
                  <a:cubicBezTo>
                    <a:pt x="0" y="65532"/>
                    <a:pt x="65913" y="0"/>
                    <a:pt x="147193" y="0"/>
                  </a:cubicBezTo>
                  <a:lnTo>
                    <a:pt x="6258560" y="0"/>
                  </a:lnTo>
                  <a:cubicBezTo>
                    <a:pt x="6339840" y="0"/>
                    <a:pt x="6405753" y="65532"/>
                    <a:pt x="6405753" y="146431"/>
                  </a:cubicBezTo>
                  <a:lnTo>
                    <a:pt x="6405753" y="2232914"/>
                  </a:lnTo>
                  <a:cubicBezTo>
                    <a:pt x="6405753" y="2313813"/>
                    <a:pt x="6339840" y="2379345"/>
                    <a:pt x="6258560" y="2379345"/>
                  </a:cubicBezTo>
                  <a:lnTo>
                    <a:pt x="147193" y="2379345"/>
                  </a:lnTo>
                  <a:cubicBezTo>
                    <a:pt x="65913" y="2379345"/>
                    <a:pt x="0" y="2313813"/>
                    <a:pt x="0" y="2232914"/>
                  </a:cubicBezTo>
                  <a:close/>
                </a:path>
              </a:pathLst>
            </a:custGeom>
            <a:solidFill>
              <a:srgbClr val="2E2E2F">
                <a:alpha val="92157"/>
              </a:srgbClr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0" y="0"/>
              <a:ext cx="6426200" cy="2399665"/>
            </a:xfrm>
            <a:custGeom>
              <a:avLst/>
              <a:gdLst/>
              <a:ahLst/>
              <a:cxnLst/>
              <a:rect l="l" t="t" r="r" b="b"/>
              <a:pathLst>
                <a:path w="6426200" h="2399665">
                  <a:moveTo>
                    <a:pt x="0" y="156591"/>
                  </a:moveTo>
                  <a:cubicBezTo>
                    <a:pt x="0" y="70104"/>
                    <a:pt x="70485" y="0"/>
                    <a:pt x="157353" y="0"/>
                  </a:cubicBezTo>
                  <a:lnTo>
                    <a:pt x="6268720" y="0"/>
                  </a:lnTo>
                  <a:lnTo>
                    <a:pt x="6268720" y="10160"/>
                  </a:lnTo>
                  <a:lnTo>
                    <a:pt x="6268720" y="0"/>
                  </a:lnTo>
                  <a:cubicBezTo>
                    <a:pt x="6355588" y="0"/>
                    <a:pt x="6426200" y="70104"/>
                    <a:pt x="6426200" y="156591"/>
                  </a:cubicBezTo>
                  <a:lnTo>
                    <a:pt x="6416040" y="156591"/>
                  </a:lnTo>
                  <a:lnTo>
                    <a:pt x="6426200" y="156591"/>
                  </a:lnTo>
                  <a:lnTo>
                    <a:pt x="6426200" y="2243074"/>
                  </a:lnTo>
                  <a:lnTo>
                    <a:pt x="6416040" y="2243074"/>
                  </a:lnTo>
                  <a:lnTo>
                    <a:pt x="6426200" y="2243074"/>
                  </a:lnTo>
                  <a:cubicBezTo>
                    <a:pt x="6426200" y="2329561"/>
                    <a:pt x="6355715" y="2399665"/>
                    <a:pt x="6268847" y="2399665"/>
                  </a:cubicBezTo>
                  <a:lnTo>
                    <a:pt x="6268847" y="2389505"/>
                  </a:lnTo>
                  <a:lnTo>
                    <a:pt x="6268847" y="2399665"/>
                  </a:lnTo>
                  <a:lnTo>
                    <a:pt x="157353" y="2399665"/>
                  </a:lnTo>
                  <a:lnTo>
                    <a:pt x="157353" y="2389505"/>
                  </a:lnTo>
                  <a:lnTo>
                    <a:pt x="157353" y="2399665"/>
                  </a:lnTo>
                  <a:cubicBezTo>
                    <a:pt x="70485" y="2399665"/>
                    <a:pt x="0" y="2329561"/>
                    <a:pt x="0" y="2243074"/>
                  </a:cubicBezTo>
                  <a:lnTo>
                    <a:pt x="0" y="156591"/>
                  </a:lnTo>
                  <a:lnTo>
                    <a:pt x="10160" y="156591"/>
                  </a:lnTo>
                  <a:lnTo>
                    <a:pt x="0" y="156591"/>
                  </a:lnTo>
                  <a:moveTo>
                    <a:pt x="20320" y="156591"/>
                  </a:moveTo>
                  <a:lnTo>
                    <a:pt x="20320" y="2243074"/>
                  </a:lnTo>
                  <a:lnTo>
                    <a:pt x="10160" y="2243074"/>
                  </a:lnTo>
                  <a:lnTo>
                    <a:pt x="20320" y="2243074"/>
                  </a:lnTo>
                  <a:cubicBezTo>
                    <a:pt x="20320" y="2318258"/>
                    <a:pt x="81661" y="2379345"/>
                    <a:pt x="157353" y="2379345"/>
                  </a:cubicBezTo>
                  <a:lnTo>
                    <a:pt x="6268720" y="2379345"/>
                  </a:lnTo>
                  <a:cubicBezTo>
                    <a:pt x="6344412" y="2379345"/>
                    <a:pt x="6405753" y="2318258"/>
                    <a:pt x="6405753" y="2243074"/>
                  </a:cubicBezTo>
                  <a:lnTo>
                    <a:pt x="6405753" y="156591"/>
                  </a:lnTo>
                  <a:cubicBezTo>
                    <a:pt x="6405753" y="81407"/>
                    <a:pt x="6344412" y="20320"/>
                    <a:pt x="6268720" y="20320"/>
                  </a:cubicBezTo>
                  <a:lnTo>
                    <a:pt x="157353" y="20320"/>
                  </a:lnTo>
                  <a:lnTo>
                    <a:pt x="157353" y="10160"/>
                  </a:lnTo>
                  <a:lnTo>
                    <a:pt x="157353" y="20320"/>
                  </a:lnTo>
                  <a:cubicBezTo>
                    <a:pt x="81661" y="20320"/>
                    <a:pt x="20320" y="81407"/>
                    <a:pt x="20320" y="156591"/>
                  </a:cubicBezTo>
                  <a:close/>
                </a:path>
              </a:pathLst>
            </a:custGeom>
            <a:solidFill>
              <a:srgbClr val="D3AE4F">
                <a:alpha val="51765"/>
              </a:srgbClr>
            </a:solidFill>
          </p:spPr>
        </p:sp>
      </p:grpSp>
      <p:sp>
        <p:nvSpPr>
          <p:cNvPr id="88" name="Freeform 88" descr="preencoded.png"/>
          <p:cNvSpPr/>
          <p:nvPr/>
        </p:nvSpPr>
        <p:spPr>
          <a:xfrm>
            <a:off x="933421" y="4529823"/>
            <a:ext cx="919686" cy="919686"/>
          </a:xfrm>
          <a:custGeom>
            <a:avLst/>
            <a:gdLst/>
            <a:ahLst/>
            <a:cxnLst/>
            <a:rect l="l" t="t" r="r" b="b"/>
            <a:pathLst>
              <a:path w="919686" h="919686">
                <a:moveTo>
                  <a:pt x="0" y="0"/>
                </a:moveTo>
                <a:lnTo>
                  <a:pt x="919687" y="0"/>
                </a:lnTo>
                <a:lnTo>
                  <a:pt x="919687" y="919687"/>
                </a:lnTo>
                <a:lnTo>
                  <a:pt x="0" y="919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 89"/>
          <p:cNvGrpSpPr/>
          <p:nvPr/>
        </p:nvGrpSpPr>
        <p:grpSpPr>
          <a:xfrm>
            <a:off x="1967113" y="4602651"/>
            <a:ext cx="403412" cy="403412"/>
            <a:chOff x="0" y="0"/>
            <a:chExt cx="537883" cy="537883"/>
          </a:xfrm>
        </p:grpSpPr>
        <p:sp>
          <p:nvSpPr>
            <p:cNvPr id="90" name="Freeform 90"/>
            <p:cNvSpPr/>
            <p:nvPr/>
          </p:nvSpPr>
          <p:spPr>
            <a:xfrm>
              <a:off x="12700" y="12700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0" y="0"/>
                  </a:moveTo>
                  <a:lnTo>
                    <a:pt x="512445" y="0"/>
                  </a:lnTo>
                  <a:lnTo>
                    <a:pt x="512445" y="512445"/>
                  </a:lnTo>
                  <a:lnTo>
                    <a:pt x="0" y="512445"/>
                  </a:lnTo>
                  <a:close/>
                </a:path>
              </a:pathLst>
            </a:custGeom>
            <a:solidFill>
              <a:srgbClr val="E3A300"/>
            </a:solidFill>
          </p:spPr>
        </p:sp>
      </p:grpSp>
      <p:grpSp>
        <p:nvGrpSpPr>
          <p:cNvPr id="91" name="Group 91"/>
          <p:cNvGrpSpPr/>
          <p:nvPr/>
        </p:nvGrpSpPr>
        <p:grpSpPr>
          <a:xfrm>
            <a:off x="1976647" y="4635513"/>
            <a:ext cx="384353" cy="274539"/>
            <a:chOff x="0" y="0"/>
            <a:chExt cx="512470" cy="366052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512464" cy="366046"/>
            </a:xfrm>
            <a:custGeom>
              <a:avLst/>
              <a:gdLst/>
              <a:ahLst/>
              <a:cxnLst/>
              <a:rect l="l" t="t" r="r" b="b"/>
              <a:pathLst>
                <a:path w="512464" h="366046">
                  <a:moveTo>
                    <a:pt x="0" y="0"/>
                  </a:moveTo>
                  <a:lnTo>
                    <a:pt x="512464" y="0"/>
                  </a:lnTo>
                  <a:lnTo>
                    <a:pt x="512464" y="366046"/>
                  </a:lnTo>
                  <a:lnTo>
                    <a:pt x="0" y="36604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41646" r="-41647" b="-1"/>
              </a:stretch>
            </a:blipFill>
          </p:spPr>
        </p:sp>
        <p:sp>
          <p:nvSpPr>
            <p:cNvPr id="93" name="TextBox 93"/>
            <p:cNvSpPr txBox="1"/>
            <p:nvPr/>
          </p:nvSpPr>
          <p:spPr>
            <a:xfrm>
              <a:off x="0" y="-9525"/>
              <a:ext cx="512470" cy="375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531"/>
                </a:lnSpc>
              </a:pPr>
              <a:r>
                <a:rPr lang="en-US" sz="1275" b="1">
                  <a:solidFill>
                    <a:srgbClr val="10243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01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2443353" y="4474912"/>
            <a:ext cx="2855157" cy="494162"/>
            <a:chOff x="0" y="0"/>
            <a:chExt cx="3806876" cy="658883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3806878" cy="658877"/>
            </a:xfrm>
            <a:custGeom>
              <a:avLst/>
              <a:gdLst/>
              <a:ahLst/>
              <a:cxnLst/>
              <a:rect l="l" t="t" r="r" b="b"/>
              <a:pathLst>
                <a:path w="3806878" h="658877">
                  <a:moveTo>
                    <a:pt x="0" y="0"/>
                  </a:moveTo>
                  <a:lnTo>
                    <a:pt x="3806878" y="0"/>
                  </a:lnTo>
                  <a:lnTo>
                    <a:pt x="3806878" y="658877"/>
                  </a:lnTo>
                  <a:lnTo>
                    <a:pt x="0" y="65887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2580" b="-62582"/>
              </a:stretch>
            </a:blipFill>
          </p:spPr>
        </p:sp>
        <p:sp>
          <p:nvSpPr>
            <p:cNvPr id="96" name="TextBox 96"/>
            <p:cNvSpPr txBox="1"/>
            <p:nvPr/>
          </p:nvSpPr>
          <p:spPr>
            <a:xfrm>
              <a:off x="0" y="0"/>
              <a:ext cx="3806876" cy="6588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61"/>
                </a:lnSpc>
              </a:pPr>
              <a:r>
                <a:rPr lang="en-US" sz="20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Po 8 ar 9 klasių</a:t>
              </a:r>
            </a:p>
          </p:txBody>
        </p:sp>
      </p:grpSp>
      <p:sp>
        <p:nvSpPr>
          <p:cNvPr id="97" name="TextBox 97"/>
          <p:cNvSpPr txBox="1"/>
          <p:nvPr/>
        </p:nvSpPr>
        <p:spPr>
          <a:xfrm>
            <a:off x="2443353" y="4989666"/>
            <a:ext cx="2813723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sz="1436">
                <a:solidFill>
                  <a:srgbClr val="F4F6F8"/>
                </a:solidFill>
                <a:latin typeface="Aptos"/>
                <a:ea typeface="Aptos"/>
                <a:cs typeface="Aptos"/>
                <a:sym typeface="Aptos"/>
              </a:rPr>
              <a:t>Stojama į I arba II gimnazijos klasę. Prašymas teikiamas atvykus į Vilniaus statybininkų rengimo centrą.</a:t>
            </a:r>
          </a:p>
        </p:txBody>
      </p:sp>
      <p:grpSp>
        <p:nvGrpSpPr>
          <p:cNvPr id="98" name="Group 98"/>
          <p:cNvGrpSpPr/>
          <p:nvPr/>
        </p:nvGrpSpPr>
        <p:grpSpPr>
          <a:xfrm>
            <a:off x="5730145" y="4220204"/>
            <a:ext cx="4819602" cy="1799730"/>
            <a:chOff x="0" y="0"/>
            <a:chExt cx="6426136" cy="2399640"/>
          </a:xfrm>
        </p:grpSpPr>
        <p:sp>
          <p:nvSpPr>
            <p:cNvPr id="99" name="Freeform 99"/>
            <p:cNvSpPr/>
            <p:nvPr/>
          </p:nvSpPr>
          <p:spPr>
            <a:xfrm>
              <a:off x="10160" y="10160"/>
              <a:ext cx="6405753" cy="2379345"/>
            </a:xfrm>
            <a:custGeom>
              <a:avLst/>
              <a:gdLst/>
              <a:ahLst/>
              <a:cxnLst/>
              <a:rect l="l" t="t" r="r" b="b"/>
              <a:pathLst>
                <a:path w="6405753" h="2379345">
                  <a:moveTo>
                    <a:pt x="0" y="146431"/>
                  </a:moveTo>
                  <a:cubicBezTo>
                    <a:pt x="0" y="65532"/>
                    <a:pt x="65913" y="0"/>
                    <a:pt x="147193" y="0"/>
                  </a:cubicBezTo>
                  <a:lnTo>
                    <a:pt x="6258560" y="0"/>
                  </a:lnTo>
                  <a:cubicBezTo>
                    <a:pt x="6339840" y="0"/>
                    <a:pt x="6405753" y="65532"/>
                    <a:pt x="6405753" y="146431"/>
                  </a:cubicBezTo>
                  <a:lnTo>
                    <a:pt x="6405753" y="2232914"/>
                  </a:lnTo>
                  <a:cubicBezTo>
                    <a:pt x="6405753" y="2313813"/>
                    <a:pt x="6339840" y="2379345"/>
                    <a:pt x="6258560" y="2379345"/>
                  </a:cubicBezTo>
                  <a:lnTo>
                    <a:pt x="147193" y="2379345"/>
                  </a:lnTo>
                  <a:cubicBezTo>
                    <a:pt x="65913" y="2379345"/>
                    <a:pt x="0" y="2313813"/>
                    <a:pt x="0" y="2232914"/>
                  </a:cubicBezTo>
                  <a:close/>
                </a:path>
              </a:pathLst>
            </a:custGeom>
            <a:solidFill>
              <a:srgbClr val="2E2E2F">
                <a:alpha val="92157"/>
              </a:srgbClr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6426200" cy="2399665"/>
            </a:xfrm>
            <a:custGeom>
              <a:avLst/>
              <a:gdLst/>
              <a:ahLst/>
              <a:cxnLst/>
              <a:rect l="l" t="t" r="r" b="b"/>
              <a:pathLst>
                <a:path w="6426200" h="2399665">
                  <a:moveTo>
                    <a:pt x="0" y="156591"/>
                  </a:moveTo>
                  <a:cubicBezTo>
                    <a:pt x="0" y="70104"/>
                    <a:pt x="70485" y="0"/>
                    <a:pt x="157353" y="0"/>
                  </a:cubicBezTo>
                  <a:lnTo>
                    <a:pt x="6268720" y="0"/>
                  </a:lnTo>
                  <a:lnTo>
                    <a:pt x="6268720" y="10160"/>
                  </a:lnTo>
                  <a:lnTo>
                    <a:pt x="6268720" y="0"/>
                  </a:lnTo>
                  <a:cubicBezTo>
                    <a:pt x="6355588" y="0"/>
                    <a:pt x="6426200" y="70104"/>
                    <a:pt x="6426200" y="156591"/>
                  </a:cubicBezTo>
                  <a:lnTo>
                    <a:pt x="6416040" y="156591"/>
                  </a:lnTo>
                  <a:lnTo>
                    <a:pt x="6426200" y="156591"/>
                  </a:lnTo>
                  <a:lnTo>
                    <a:pt x="6426200" y="2243074"/>
                  </a:lnTo>
                  <a:lnTo>
                    <a:pt x="6416040" y="2243074"/>
                  </a:lnTo>
                  <a:lnTo>
                    <a:pt x="6426200" y="2243074"/>
                  </a:lnTo>
                  <a:cubicBezTo>
                    <a:pt x="6426200" y="2329561"/>
                    <a:pt x="6355715" y="2399665"/>
                    <a:pt x="6268847" y="2399665"/>
                  </a:cubicBezTo>
                  <a:lnTo>
                    <a:pt x="6268847" y="2389505"/>
                  </a:lnTo>
                  <a:lnTo>
                    <a:pt x="6268847" y="2399665"/>
                  </a:lnTo>
                  <a:lnTo>
                    <a:pt x="157353" y="2399665"/>
                  </a:lnTo>
                  <a:lnTo>
                    <a:pt x="157353" y="2389505"/>
                  </a:lnTo>
                  <a:lnTo>
                    <a:pt x="157353" y="2399665"/>
                  </a:lnTo>
                  <a:cubicBezTo>
                    <a:pt x="70485" y="2399665"/>
                    <a:pt x="0" y="2329561"/>
                    <a:pt x="0" y="2243074"/>
                  </a:cubicBezTo>
                  <a:lnTo>
                    <a:pt x="0" y="156591"/>
                  </a:lnTo>
                  <a:lnTo>
                    <a:pt x="10160" y="156591"/>
                  </a:lnTo>
                  <a:lnTo>
                    <a:pt x="0" y="156591"/>
                  </a:lnTo>
                  <a:moveTo>
                    <a:pt x="20320" y="156591"/>
                  </a:moveTo>
                  <a:lnTo>
                    <a:pt x="20320" y="2243074"/>
                  </a:lnTo>
                  <a:lnTo>
                    <a:pt x="10160" y="2243074"/>
                  </a:lnTo>
                  <a:lnTo>
                    <a:pt x="20320" y="2243074"/>
                  </a:lnTo>
                  <a:cubicBezTo>
                    <a:pt x="20320" y="2318258"/>
                    <a:pt x="81661" y="2379345"/>
                    <a:pt x="157353" y="2379345"/>
                  </a:cubicBezTo>
                  <a:lnTo>
                    <a:pt x="6268720" y="2379345"/>
                  </a:lnTo>
                  <a:cubicBezTo>
                    <a:pt x="6344412" y="2379345"/>
                    <a:pt x="6405753" y="2318258"/>
                    <a:pt x="6405753" y="2243074"/>
                  </a:cubicBezTo>
                  <a:lnTo>
                    <a:pt x="6405753" y="156591"/>
                  </a:lnTo>
                  <a:cubicBezTo>
                    <a:pt x="6405753" y="81407"/>
                    <a:pt x="6344412" y="20320"/>
                    <a:pt x="6268720" y="20320"/>
                  </a:cubicBezTo>
                  <a:lnTo>
                    <a:pt x="157353" y="20320"/>
                  </a:lnTo>
                  <a:lnTo>
                    <a:pt x="157353" y="10160"/>
                  </a:lnTo>
                  <a:lnTo>
                    <a:pt x="157353" y="20320"/>
                  </a:lnTo>
                  <a:cubicBezTo>
                    <a:pt x="81661" y="20320"/>
                    <a:pt x="20320" y="81407"/>
                    <a:pt x="20320" y="156591"/>
                  </a:cubicBezTo>
                  <a:close/>
                </a:path>
              </a:pathLst>
            </a:custGeom>
            <a:solidFill>
              <a:srgbClr val="D3AE4F">
                <a:alpha val="51765"/>
              </a:srgbClr>
            </a:solidFill>
          </p:spPr>
        </p:sp>
      </p:grpSp>
      <p:sp>
        <p:nvSpPr>
          <p:cNvPr id="101" name="Freeform 101" descr="preencoded.png"/>
          <p:cNvSpPr/>
          <p:nvPr/>
        </p:nvSpPr>
        <p:spPr>
          <a:xfrm>
            <a:off x="5984853" y="4529823"/>
            <a:ext cx="919686" cy="919686"/>
          </a:xfrm>
          <a:custGeom>
            <a:avLst/>
            <a:gdLst/>
            <a:ahLst/>
            <a:cxnLst/>
            <a:rect l="l" t="t" r="r" b="b"/>
            <a:pathLst>
              <a:path w="919686" h="919686">
                <a:moveTo>
                  <a:pt x="0" y="0"/>
                </a:moveTo>
                <a:lnTo>
                  <a:pt x="919686" y="0"/>
                </a:lnTo>
                <a:lnTo>
                  <a:pt x="919686" y="919687"/>
                </a:lnTo>
                <a:lnTo>
                  <a:pt x="0" y="919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2" name="Group 102"/>
          <p:cNvGrpSpPr/>
          <p:nvPr/>
        </p:nvGrpSpPr>
        <p:grpSpPr>
          <a:xfrm>
            <a:off x="7018553" y="4602651"/>
            <a:ext cx="403412" cy="403412"/>
            <a:chOff x="0" y="0"/>
            <a:chExt cx="537883" cy="537883"/>
          </a:xfrm>
        </p:grpSpPr>
        <p:sp>
          <p:nvSpPr>
            <p:cNvPr id="103" name="Freeform 103"/>
            <p:cNvSpPr/>
            <p:nvPr/>
          </p:nvSpPr>
          <p:spPr>
            <a:xfrm>
              <a:off x="12700" y="12700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0" y="0"/>
                  </a:moveTo>
                  <a:lnTo>
                    <a:pt x="512445" y="0"/>
                  </a:lnTo>
                  <a:lnTo>
                    <a:pt x="512445" y="512445"/>
                  </a:lnTo>
                  <a:lnTo>
                    <a:pt x="0" y="512445"/>
                  </a:lnTo>
                  <a:close/>
                </a:path>
              </a:pathLst>
            </a:custGeom>
            <a:solidFill>
              <a:srgbClr val="E3A300"/>
            </a:solidFill>
          </p:spPr>
        </p:sp>
      </p:grpSp>
      <p:grpSp>
        <p:nvGrpSpPr>
          <p:cNvPr id="104" name="Group 104"/>
          <p:cNvGrpSpPr/>
          <p:nvPr/>
        </p:nvGrpSpPr>
        <p:grpSpPr>
          <a:xfrm>
            <a:off x="7028078" y="4635513"/>
            <a:ext cx="384353" cy="274539"/>
            <a:chOff x="0" y="0"/>
            <a:chExt cx="512470" cy="366052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512464" cy="366046"/>
            </a:xfrm>
            <a:custGeom>
              <a:avLst/>
              <a:gdLst/>
              <a:ahLst/>
              <a:cxnLst/>
              <a:rect l="l" t="t" r="r" b="b"/>
              <a:pathLst>
                <a:path w="512464" h="366046">
                  <a:moveTo>
                    <a:pt x="0" y="0"/>
                  </a:moveTo>
                  <a:lnTo>
                    <a:pt x="512464" y="0"/>
                  </a:lnTo>
                  <a:lnTo>
                    <a:pt x="512464" y="366046"/>
                  </a:lnTo>
                  <a:lnTo>
                    <a:pt x="0" y="36604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41646" r="-41647" b="-1"/>
              </a:stretch>
            </a:blipFill>
          </p:spPr>
        </p:sp>
        <p:sp>
          <p:nvSpPr>
            <p:cNvPr id="106" name="TextBox 106"/>
            <p:cNvSpPr txBox="1"/>
            <p:nvPr/>
          </p:nvSpPr>
          <p:spPr>
            <a:xfrm>
              <a:off x="0" y="-9525"/>
              <a:ext cx="512470" cy="375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531"/>
                </a:lnSpc>
              </a:pPr>
              <a:r>
                <a:rPr lang="en-US" sz="1275" b="1">
                  <a:solidFill>
                    <a:srgbClr val="10243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02</a:t>
              </a: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7494794" y="4474912"/>
            <a:ext cx="2855157" cy="494162"/>
            <a:chOff x="0" y="0"/>
            <a:chExt cx="3806876" cy="658883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3806878" cy="658877"/>
            </a:xfrm>
            <a:custGeom>
              <a:avLst/>
              <a:gdLst/>
              <a:ahLst/>
              <a:cxnLst/>
              <a:rect l="l" t="t" r="r" b="b"/>
              <a:pathLst>
                <a:path w="3806878" h="658877">
                  <a:moveTo>
                    <a:pt x="0" y="0"/>
                  </a:moveTo>
                  <a:lnTo>
                    <a:pt x="3806878" y="0"/>
                  </a:lnTo>
                  <a:lnTo>
                    <a:pt x="3806878" y="658877"/>
                  </a:lnTo>
                  <a:lnTo>
                    <a:pt x="0" y="65887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2580" b="-62582"/>
              </a:stretch>
            </a:blipFill>
          </p:spPr>
        </p:sp>
        <p:sp>
          <p:nvSpPr>
            <p:cNvPr id="109" name="TextBox 109"/>
            <p:cNvSpPr txBox="1"/>
            <p:nvPr/>
          </p:nvSpPr>
          <p:spPr>
            <a:xfrm>
              <a:off x="0" y="0"/>
              <a:ext cx="3806876" cy="6588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61"/>
                </a:lnSpc>
              </a:pPr>
              <a:r>
                <a:rPr lang="en-US" sz="20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Po 10 klasių</a:t>
              </a:r>
            </a:p>
          </p:txBody>
        </p:sp>
      </p:grpSp>
      <p:sp>
        <p:nvSpPr>
          <p:cNvPr id="110" name="TextBox 110"/>
          <p:cNvSpPr txBox="1"/>
          <p:nvPr/>
        </p:nvSpPr>
        <p:spPr>
          <a:xfrm>
            <a:off x="7494918" y="5006064"/>
            <a:ext cx="2813723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sz="1436">
                <a:solidFill>
                  <a:srgbClr val="F4F6F8"/>
                </a:solidFill>
                <a:latin typeface="Aptos"/>
                <a:ea typeface="Aptos"/>
                <a:cs typeface="Aptos"/>
                <a:sym typeface="Aptos"/>
              </a:rPr>
              <a:t>Galima rinktis profesinio mokymo programą kartu su vidurinio ugdymo programa. Prašymas teikiamas per CPIS.</a:t>
            </a:r>
          </a:p>
        </p:txBody>
      </p:sp>
      <p:grpSp>
        <p:nvGrpSpPr>
          <p:cNvPr id="111" name="Group 111"/>
          <p:cNvGrpSpPr/>
          <p:nvPr/>
        </p:nvGrpSpPr>
        <p:grpSpPr>
          <a:xfrm>
            <a:off x="678713" y="6334125"/>
            <a:ext cx="4819602" cy="1799730"/>
            <a:chOff x="0" y="0"/>
            <a:chExt cx="6426136" cy="2399640"/>
          </a:xfrm>
        </p:grpSpPr>
        <p:sp>
          <p:nvSpPr>
            <p:cNvPr id="112" name="Freeform 112"/>
            <p:cNvSpPr/>
            <p:nvPr/>
          </p:nvSpPr>
          <p:spPr>
            <a:xfrm>
              <a:off x="10160" y="10160"/>
              <a:ext cx="6405753" cy="2379345"/>
            </a:xfrm>
            <a:custGeom>
              <a:avLst/>
              <a:gdLst/>
              <a:ahLst/>
              <a:cxnLst/>
              <a:rect l="l" t="t" r="r" b="b"/>
              <a:pathLst>
                <a:path w="6405753" h="2379345">
                  <a:moveTo>
                    <a:pt x="0" y="146431"/>
                  </a:moveTo>
                  <a:cubicBezTo>
                    <a:pt x="0" y="65532"/>
                    <a:pt x="65913" y="0"/>
                    <a:pt x="147193" y="0"/>
                  </a:cubicBezTo>
                  <a:lnTo>
                    <a:pt x="6258560" y="0"/>
                  </a:lnTo>
                  <a:cubicBezTo>
                    <a:pt x="6339840" y="0"/>
                    <a:pt x="6405753" y="65532"/>
                    <a:pt x="6405753" y="146431"/>
                  </a:cubicBezTo>
                  <a:lnTo>
                    <a:pt x="6405753" y="2232914"/>
                  </a:lnTo>
                  <a:cubicBezTo>
                    <a:pt x="6405753" y="2313813"/>
                    <a:pt x="6339840" y="2379345"/>
                    <a:pt x="6258560" y="2379345"/>
                  </a:cubicBezTo>
                  <a:lnTo>
                    <a:pt x="147193" y="2379345"/>
                  </a:lnTo>
                  <a:cubicBezTo>
                    <a:pt x="65913" y="2379345"/>
                    <a:pt x="0" y="2313813"/>
                    <a:pt x="0" y="2232914"/>
                  </a:cubicBezTo>
                  <a:close/>
                </a:path>
              </a:pathLst>
            </a:custGeom>
            <a:solidFill>
              <a:srgbClr val="2E2E2F">
                <a:alpha val="92157"/>
              </a:srgbClr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0" y="0"/>
              <a:ext cx="6426200" cy="2399665"/>
            </a:xfrm>
            <a:custGeom>
              <a:avLst/>
              <a:gdLst/>
              <a:ahLst/>
              <a:cxnLst/>
              <a:rect l="l" t="t" r="r" b="b"/>
              <a:pathLst>
                <a:path w="6426200" h="2399665">
                  <a:moveTo>
                    <a:pt x="0" y="156591"/>
                  </a:moveTo>
                  <a:cubicBezTo>
                    <a:pt x="0" y="70104"/>
                    <a:pt x="70485" y="0"/>
                    <a:pt x="157353" y="0"/>
                  </a:cubicBezTo>
                  <a:lnTo>
                    <a:pt x="6268720" y="0"/>
                  </a:lnTo>
                  <a:lnTo>
                    <a:pt x="6268720" y="10160"/>
                  </a:lnTo>
                  <a:lnTo>
                    <a:pt x="6268720" y="0"/>
                  </a:lnTo>
                  <a:cubicBezTo>
                    <a:pt x="6355588" y="0"/>
                    <a:pt x="6426200" y="70104"/>
                    <a:pt x="6426200" y="156591"/>
                  </a:cubicBezTo>
                  <a:lnTo>
                    <a:pt x="6416040" y="156591"/>
                  </a:lnTo>
                  <a:lnTo>
                    <a:pt x="6426200" y="156591"/>
                  </a:lnTo>
                  <a:lnTo>
                    <a:pt x="6426200" y="2243074"/>
                  </a:lnTo>
                  <a:lnTo>
                    <a:pt x="6416040" y="2243074"/>
                  </a:lnTo>
                  <a:lnTo>
                    <a:pt x="6426200" y="2243074"/>
                  </a:lnTo>
                  <a:cubicBezTo>
                    <a:pt x="6426200" y="2329561"/>
                    <a:pt x="6355715" y="2399665"/>
                    <a:pt x="6268847" y="2399665"/>
                  </a:cubicBezTo>
                  <a:lnTo>
                    <a:pt x="6268847" y="2389505"/>
                  </a:lnTo>
                  <a:lnTo>
                    <a:pt x="6268847" y="2399665"/>
                  </a:lnTo>
                  <a:lnTo>
                    <a:pt x="157353" y="2399665"/>
                  </a:lnTo>
                  <a:lnTo>
                    <a:pt x="157353" y="2389505"/>
                  </a:lnTo>
                  <a:lnTo>
                    <a:pt x="157353" y="2399665"/>
                  </a:lnTo>
                  <a:cubicBezTo>
                    <a:pt x="70485" y="2399665"/>
                    <a:pt x="0" y="2329561"/>
                    <a:pt x="0" y="2243074"/>
                  </a:cubicBezTo>
                  <a:lnTo>
                    <a:pt x="0" y="156591"/>
                  </a:lnTo>
                  <a:lnTo>
                    <a:pt x="10160" y="156591"/>
                  </a:lnTo>
                  <a:lnTo>
                    <a:pt x="0" y="156591"/>
                  </a:lnTo>
                  <a:moveTo>
                    <a:pt x="20320" y="156591"/>
                  </a:moveTo>
                  <a:lnTo>
                    <a:pt x="20320" y="2243074"/>
                  </a:lnTo>
                  <a:lnTo>
                    <a:pt x="10160" y="2243074"/>
                  </a:lnTo>
                  <a:lnTo>
                    <a:pt x="20320" y="2243074"/>
                  </a:lnTo>
                  <a:cubicBezTo>
                    <a:pt x="20320" y="2318258"/>
                    <a:pt x="81661" y="2379345"/>
                    <a:pt x="157353" y="2379345"/>
                  </a:cubicBezTo>
                  <a:lnTo>
                    <a:pt x="6268720" y="2379345"/>
                  </a:lnTo>
                  <a:cubicBezTo>
                    <a:pt x="6344412" y="2379345"/>
                    <a:pt x="6405753" y="2318258"/>
                    <a:pt x="6405753" y="2243074"/>
                  </a:cubicBezTo>
                  <a:lnTo>
                    <a:pt x="6405753" y="156591"/>
                  </a:lnTo>
                  <a:cubicBezTo>
                    <a:pt x="6405753" y="81407"/>
                    <a:pt x="6344412" y="20320"/>
                    <a:pt x="6268720" y="20320"/>
                  </a:cubicBezTo>
                  <a:lnTo>
                    <a:pt x="157353" y="20320"/>
                  </a:lnTo>
                  <a:lnTo>
                    <a:pt x="157353" y="10160"/>
                  </a:lnTo>
                  <a:lnTo>
                    <a:pt x="157353" y="20320"/>
                  </a:lnTo>
                  <a:cubicBezTo>
                    <a:pt x="81661" y="20320"/>
                    <a:pt x="20320" y="81407"/>
                    <a:pt x="20320" y="156591"/>
                  </a:cubicBezTo>
                  <a:close/>
                </a:path>
              </a:pathLst>
            </a:custGeom>
            <a:solidFill>
              <a:srgbClr val="D3AE4F">
                <a:alpha val="51765"/>
              </a:srgbClr>
            </a:solidFill>
          </p:spPr>
        </p:sp>
      </p:grpSp>
      <p:sp>
        <p:nvSpPr>
          <p:cNvPr id="114" name="Freeform 114" descr="preencoded.png"/>
          <p:cNvSpPr/>
          <p:nvPr/>
        </p:nvSpPr>
        <p:spPr>
          <a:xfrm>
            <a:off x="933421" y="6643735"/>
            <a:ext cx="919686" cy="919686"/>
          </a:xfrm>
          <a:custGeom>
            <a:avLst/>
            <a:gdLst/>
            <a:ahLst/>
            <a:cxnLst/>
            <a:rect l="l" t="t" r="r" b="b"/>
            <a:pathLst>
              <a:path w="919686" h="919686">
                <a:moveTo>
                  <a:pt x="0" y="0"/>
                </a:moveTo>
                <a:lnTo>
                  <a:pt x="919687" y="0"/>
                </a:lnTo>
                <a:lnTo>
                  <a:pt x="919687" y="919686"/>
                </a:lnTo>
                <a:lnTo>
                  <a:pt x="0" y="919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5" name="Group 115"/>
          <p:cNvGrpSpPr/>
          <p:nvPr/>
        </p:nvGrpSpPr>
        <p:grpSpPr>
          <a:xfrm>
            <a:off x="1967113" y="6716563"/>
            <a:ext cx="403412" cy="403412"/>
            <a:chOff x="0" y="0"/>
            <a:chExt cx="537883" cy="537883"/>
          </a:xfrm>
        </p:grpSpPr>
        <p:sp>
          <p:nvSpPr>
            <p:cNvPr id="116" name="Freeform 116"/>
            <p:cNvSpPr/>
            <p:nvPr/>
          </p:nvSpPr>
          <p:spPr>
            <a:xfrm>
              <a:off x="12700" y="12700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0" y="0"/>
                  </a:moveTo>
                  <a:lnTo>
                    <a:pt x="512445" y="0"/>
                  </a:lnTo>
                  <a:lnTo>
                    <a:pt x="512445" y="512445"/>
                  </a:lnTo>
                  <a:lnTo>
                    <a:pt x="0" y="512445"/>
                  </a:lnTo>
                  <a:close/>
                </a:path>
              </a:pathLst>
            </a:custGeom>
            <a:solidFill>
              <a:srgbClr val="E3A300"/>
            </a:solidFill>
          </p:spPr>
        </p:sp>
      </p:grpSp>
      <p:grpSp>
        <p:nvGrpSpPr>
          <p:cNvPr id="117" name="Group 117"/>
          <p:cNvGrpSpPr/>
          <p:nvPr/>
        </p:nvGrpSpPr>
        <p:grpSpPr>
          <a:xfrm>
            <a:off x="1976647" y="6749434"/>
            <a:ext cx="384353" cy="274539"/>
            <a:chOff x="0" y="0"/>
            <a:chExt cx="512470" cy="366052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512464" cy="366046"/>
            </a:xfrm>
            <a:custGeom>
              <a:avLst/>
              <a:gdLst/>
              <a:ahLst/>
              <a:cxnLst/>
              <a:rect l="l" t="t" r="r" b="b"/>
              <a:pathLst>
                <a:path w="512464" h="366046">
                  <a:moveTo>
                    <a:pt x="0" y="0"/>
                  </a:moveTo>
                  <a:lnTo>
                    <a:pt x="512464" y="0"/>
                  </a:lnTo>
                  <a:lnTo>
                    <a:pt x="512464" y="366046"/>
                  </a:lnTo>
                  <a:lnTo>
                    <a:pt x="0" y="36604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41646" r="-41647" b="-1"/>
              </a:stretch>
            </a:blipFill>
          </p:spPr>
        </p:sp>
        <p:sp>
          <p:nvSpPr>
            <p:cNvPr id="119" name="TextBox 119"/>
            <p:cNvSpPr txBox="1"/>
            <p:nvPr/>
          </p:nvSpPr>
          <p:spPr>
            <a:xfrm>
              <a:off x="0" y="-9525"/>
              <a:ext cx="512470" cy="375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531"/>
                </a:lnSpc>
              </a:pPr>
              <a:r>
                <a:rPr lang="en-US" sz="1275" b="1">
                  <a:solidFill>
                    <a:srgbClr val="10243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03</a:t>
              </a:r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2443353" y="6588824"/>
            <a:ext cx="2855157" cy="494162"/>
            <a:chOff x="0" y="0"/>
            <a:chExt cx="3806876" cy="658883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3806878" cy="658877"/>
            </a:xfrm>
            <a:custGeom>
              <a:avLst/>
              <a:gdLst/>
              <a:ahLst/>
              <a:cxnLst/>
              <a:rect l="l" t="t" r="r" b="b"/>
              <a:pathLst>
                <a:path w="3806878" h="658877">
                  <a:moveTo>
                    <a:pt x="0" y="0"/>
                  </a:moveTo>
                  <a:lnTo>
                    <a:pt x="3806878" y="0"/>
                  </a:lnTo>
                  <a:lnTo>
                    <a:pt x="3806878" y="658877"/>
                  </a:lnTo>
                  <a:lnTo>
                    <a:pt x="0" y="65887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2580" b="-62582"/>
              </a:stretch>
            </a:blipFill>
          </p:spPr>
        </p:sp>
        <p:sp>
          <p:nvSpPr>
            <p:cNvPr id="122" name="TextBox 122"/>
            <p:cNvSpPr txBox="1"/>
            <p:nvPr/>
          </p:nvSpPr>
          <p:spPr>
            <a:xfrm>
              <a:off x="0" y="0"/>
              <a:ext cx="3806876" cy="6588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61"/>
                </a:lnSpc>
              </a:pPr>
              <a:r>
                <a:rPr lang="en-US" sz="20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Po 12 klasių</a:t>
              </a:r>
            </a:p>
          </p:txBody>
        </p:sp>
      </p:grpSp>
      <p:sp>
        <p:nvSpPr>
          <p:cNvPr id="123" name="TextBox 123"/>
          <p:cNvSpPr txBox="1"/>
          <p:nvPr/>
        </p:nvSpPr>
        <p:spPr>
          <a:xfrm>
            <a:off x="2443353" y="7119976"/>
            <a:ext cx="2813723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sz="1436">
                <a:solidFill>
                  <a:srgbClr val="F4F6F8"/>
                </a:solidFill>
                <a:latin typeface="Aptos"/>
                <a:ea typeface="Aptos"/>
                <a:cs typeface="Aptos"/>
                <a:sym typeface="Aptos"/>
              </a:rPr>
              <a:t>Renkamasi pirminio profesinio mokymo programa pirmajai kvalifikacijai įgyti. Prašymas teikiamas per CPIS.</a:t>
            </a:r>
          </a:p>
        </p:txBody>
      </p:sp>
      <p:grpSp>
        <p:nvGrpSpPr>
          <p:cNvPr id="124" name="Group 124"/>
          <p:cNvGrpSpPr/>
          <p:nvPr/>
        </p:nvGrpSpPr>
        <p:grpSpPr>
          <a:xfrm>
            <a:off x="5730145" y="6334125"/>
            <a:ext cx="4819602" cy="1799730"/>
            <a:chOff x="0" y="0"/>
            <a:chExt cx="6426136" cy="2399640"/>
          </a:xfrm>
        </p:grpSpPr>
        <p:sp>
          <p:nvSpPr>
            <p:cNvPr id="125" name="Freeform 125"/>
            <p:cNvSpPr/>
            <p:nvPr/>
          </p:nvSpPr>
          <p:spPr>
            <a:xfrm>
              <a:off x="10160" y="10160"/>
              <a:ext cx="6405753" cy="2379345"/>
            </a:xfrm>
            <a:custGeom>
              <a:avLst/>
              <a:gdLst/>
              <a:ahLst/>
              <a:cxnLst/>
              <a:rect l="l" t="t" r="r" b="b"/>
              <a:pathLst>
                <a:path w="6405753" h="2379345">
                  <a:moveTo>
                    <a:pt x="0" y="146431"/>
                  </a:moveTo>
                  <a:cubicBezTo>
                    <a:pt x="0" y="65532"/>
                    <a:pt x="65913" y="0"/>
                    <a:pt x="147193" y="0"/>
                  </a:cubicBezTo>
                  <a:lnTo>
                    <a:pt x="6258560" y="0"/>
                  </a:lnTo>
                  <a:cubicBezTo>
                    <a:pt x="6339840" y="0"/>
                    <a:pt x="6405753" y="65532"/>
                    <a:pt x="6405753" y="146431"/>
                  </a:cubicBezTo>
                  <a:lnTo>
                    <a:pt x="6405753" y="2232914"/>
                  </a:lnTo>
                  <a:cubicBezTo>
                    <a:pt x="6405753" y="2313813"/>
                    <a:pt x="6339840" y="2379345"/>
                    <a:pt x="6258560" y="2379345"/>
                  </a:cubicBezTo>
                  <a:lnTo>
                    <a:pt x="147193" y="2379345"/>
                  </a:lnTo>
                  <a:cubicBezTo>
                    <a:pt x="65913" y="2379345"/>
                    <a:pt x="0" y="2313813"/>
                    <a:pt x="0" y="2232914"/>
                  </a:cubicBezTo>
                  <a:close/>
                </a:path>
              </a:pathLst>
            </a:custGeom>
            <a:solidFill>
              <a:srgbClr val="2E2E2F">
                <a:alpha val="92157"/>
              </a:srgbClr>
            </a:solidFill>
          </p:spPr>
        </p:sp>
        <p:sp>
          <p:nvSpPr>
            <p:cNvPr id="126" name="Freeform 126"/>
            <p:cNvSpPr/>
            <p:nvPr/>
          </p:nvSpPr>
          <p:spPr>
            <a:xfrm>
              <a:off x="0" y="0"/>
              <a:ext cx="6426200" cy="2399665"/>
            </a:xfrm>
            <a:custGeom>
              <a:avLst/>
              <a:gdLst/>
              <a:ahLst/>
              <a:cxnLst/>
              <a:rect l="l" t="t" r="r" b="b"/>
              <a:pathLst>
                <a:path w="6426200" h="2399665">
                  <a:moveTo>
                    <a:pt x="0" y="156591"/>
                  </a:moveTo>
                  <a:cubicBezTo>
                    <a:pt x="0" y="70104"/>
                    <a:pt x="70485" y="0"/>
                    <a:pt x="157353" y="0"/>
                  </a:cubicBezTo>
                  <a:lnTo>
                    <a:pt x="6268720" y="0"/>
                  </a:lnTo>
                  <a:lnTo>
                    <a:pt x="6268720" y="10160"/>
                  </a:lnTo>
                  <a:lnTo>
                    <a:pt x="6268720" y="0"/>
                  </a:lnTo>
                  <a:cubicBezTo>
                    <a:pt x="6355588" y="0"/>
                    <a:pt x="6426200" y="70104"/>
                    <a:pt x="6426200" y="156591"/>
                  </a:cubicBezTo>
                  <a:lnTo>
                    <a:pt x="6416040" y="156591"/>
                  </a:lnTo>
                  <a:lnTo>
                    <a:pt x="6426200" y="156591"/>
                  </a:lnTo>
                  <a:lnTo>
                    <a:pt x="6426200" y="2243074"/>
                  </a:lnTo>
                  <a:lnTo>
                    <a:pt x="6416040" y="2243074"/>
                  </a:lnTo>
                  <a:lnTo>
                    <a:pt x="6426200" y="2243074"/>
                  </a:lnTo>
                  <a:cubicBezTo>
                    <a:pt x="6426200" y="2329561"/>
                    <a:pt x="6355715" y="2399665"/>
                    <a:pt x="6268847" y="2399665"/>
                  </a:cubicBezTo>
                  <a:lnTo>
                    <a:pt x="6268847" y="2389505"/>
                  </a:lnTo>
                  <a:lnTo>
                    <a:pt x="6268847" y="2399665"/>
                  </a:lnTo>
                  <a:lnTo>
                    <a:pt x="157353" y="2399665"/>
                  </a:lnTo>
                  <a:lnTo>
                    <a:pt x="157353" y="2389505"/>
                  </a:lnTo>
                  <a:lnTo>
                    <a:pt x="157353" y="2399665"/>
                  </a:lnTo>
                  <a:cubicBezTo>
                    <a:pt x="70485" y="2399665"/>
                    <a:pt x="0" y="2329561"/>
                    <a:pt x="0" y="2243074"/>
                  </a:cubicBezTo>
                  <a:lnTo>
                    <a:pt x="0" y="156591"/>
                  </a:lnTo>
                  <a:lnTo>
                    <a:pt x="10160" y="156591"/>
                  </a:lnTo>
                  <a:lnTo>
                    <a:pt x="0" y="156591"/>
                  </a:lnTo>
                  <a:moveTo>
                    <a:pt x="20320" y="156591"/>
                  </a:moveTo>
                  <a:lnTo>
                    <a:pt x="20320" y="2243074"/>
                  </a:lnTo>
                  <a:lnTo>
                    <a:pt x="10160" y="2243074"/>
                  </a:lnTo>
                  <a:lnTo>
                    <a:pt x="20320" y="2243074"/>
                  </a:lnTo>
                  <a:cubicBezTo>
                    <a:pt x="20320" y="2318258"/>
                    <a:pt x="81661" y="2379345"/>
                    <a:pt x="157353" y="2379345"/>
                  </a:cubicBezTo>
                  <a:lnTo>
                    <a:pt x="6268720" y="2379345"/>
                  </a:lnTo>
                  <a:cubicBezTo>
                    <a:pt x="6344412" y="2379345"/>
                    <a:pt x="6405753" y="2318258"/>
                    <a:pt x="6405753" y="2243074"/>
                  </a:cubicBezTo>
                  <a:lnTo>
                    <a:pt x="6405753" y="156591"/>
                  </a:lnTo>
                  <a:cubicBezTo>
                    <a:pt x="6405753" y="81407"/>
                    <a:pt x="6344412" y="20320"/>
                    <a:pt x="6268720" y="20320"/>
                  </a:cubicBezTo>
                  <a:lnTo>
                    <a:pt x="157353" y="20320"/>
                  </a:lnTo>
                  <a:lnTo>
                    <a:pt x="157353" y="10160"/>
                  </a:lnTo>
                  <a:lnTo>
                    <a:pt x="157353" y="20320"/>
                  </a:lnTo>
                  <a:cubicBezTo>
                    <a:pt x="81661" y="20320"/>
                    <a:pt x="20320" y="81407"/>
                    <a:pt x="20320" y="156591"/>
                  </a:cubicBezTo>
                  <a:close/>
                </a:path>
              </a:pathLst>
            </a:custGeom>
            <a:solidFill>
              <a:srgbClr val="D3AE4F">
                <a:alpha val="51765"/>
              </a:srgbClr>
            </a:solidFill>
          </p:spPr>
        </p:sp>
      </p:grpSp>
      <p:sp>
        <p:nvSpPr>
          <p:cNvPr id="127" name="Freeform 127" descr="preencoded.png"/>
          <p:cNvSpPr/>
          <p:nvPr/>
        </p:nvSpPr>
        <p:spPr>
          <a:xfrm>
            <a:off x="5984853" y="6643735"/>
            <a:ext cx="919686" cy="919686"/>
          </a:xfrm>
          <a:custGeom>
            <a:avLst/>
            <a:gdLst/>
            <a:ahLst/>
            <a:cxnLst/>
            <a:rect l="l" t="t" r="r" b="b"/>
            <a:pathLst>
              <a:path w="919686" h="919686">
                <a:moveTo>
                  <a:pt x="0" y="0"/>
                </a:moveTo>
                <a:lnTo>
                  <a:pt x="919686" y="0"/>
                </a:lnTo>
                <a:lnTo>
                  <a:pt x="919686" y="919686"/>
                </a:lnTo>
                <a:lnTo>
                  <a:pt x="0" y="919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8" name="Group 128"/>
          <p:cNvGrpSpPr/>
          <p:nvPr/>
        </p:nvGrpSpPr>
        <p:grpSpPr>
          <a:xfrm>
            <a:off x="7018553" y="6716563"/>
            <a:ext cx="403412" cy="403412"/>
            <a:chOff x="0" y="0"/>
            <a:chExt cx="537883" cy="537883"/>
          </a:xfrm>
        </p:grpSpPr>
        <p:sp>
          <p:nvSpPr>
            <p:cNvPr id="129" name="Freeform 129"/>
            <p:cNvSpPr/>
            <p:nvPr/>
          </p:nvSpPr>
          <p:spPr>
            <a:xfrm>
              <a:off x="12700" y="12700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5">
                  <a:moveTo>
                    <a:pt x="0" y="0"/>
                  </a:moveTo>
                  <a:lnTo>
                    <a:pt x="512445" y="0"/>
                  </a:lnTo>
                  <a:lnTo>
                    <a:pt x="512445" y="512445"/>
                  </a:lnTo>
                  <a:lnTo>
                    <a:pt x="0" y="512445"/>
                  </a:lnTo>
                  <a:close/>
                </a:path>
              </a:pathLst>
            </a:custGeom>
            <a:solidFill>
              <a:srgbClr val="E3A300"/>
            </a:solidFill>
          </p:spPr>
        </p:sp>
      </p:grpSp>
      <p:grpSp>
        <p:nvGrpSpPr>
          <p:cNvPr id="130" name="Group 130"/>
          <p:cNvGrpSpPr/>
          <p:nvPr/>
        </p:nvGrpSpPr>
        <p:grpSpPr>
          <a:xfrm>
            <a:off x="7028078" y="6749434"/>
            <a:ext cx="384353" cy="274539"/>
            <a:chOff x="0" y="0"/>
            <a:chExt cx="512470" cy="366052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512464" cy="366046"/>
            </a:xfrm>
            <a:custGeom>
              <a:avLst/>
              <a:gdLst/>
              <a:ahLst/>
              <a:cxnLst/>
              <a:rect l="l" t="t" r="r" b="b"/>
              <a:pathLst>
                <a:path w="512464" h="366046">
                  <a:moveTo>
                    <a:pt x="0" y="0"/>
                  </a:moveTo>
                  <a:lnTo>
                    <a:pt x="512464" y="0"/>
                  </a:lnTo>
                  <a:lnTo>
                    <a:pt x="512464" y="366046"/>
                  </a:lnTo>
                  <a:lnTo>
                    <a:pt x="0" y="36604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41646" r="-41647" b="-1"/>
              </a:stretch>
            </a:blipFill>
          </p:spPr>
        </p:sp>
        <p:sp>
          <p:nvSpPr>
            <p:cNvPr id="132" name="TextBox 132"/>
            <p:cNvSpPr txBox="1"/>
            <p:nvPr/>
          </p:nvSpPr>
          <p:spPr>
            <a:xfrm>
              <a:off x="0" y="-9525"/>
              <a:ext cx="512470" cy="375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531"/>
                </a:lnSpc>
              </a:pPr>
              <a:r>
                <a:rPr lang="en-US" sz="1275" b="1">
                  <a:solidFill>
                    <a:srgbClr val="10243A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04</a:t>
              </a:r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7494794" y="6588824"/>
            <a:ext cx="2855157" cy="494162"/>
            <a:chOff x="0" y="0"/>
            <a:chExt cx="3806876" cy="658883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3806878" cy="658877"/>
            </a:xfrm>
            <a:custGeom>
              <a:avLst/>
              <a:gdLst/>
              <a:ahLst/>
              <a:cxnLst/>
              <a:rect l="l" t="t" r="r" b="b"/>
              <a:pathLst>
                <a:path w="3806878" h="658877">
                  <a:moveTo>
                    <a:pt x="0" y="0"/>
                  </a:moveTo>
                  <a:lnTo>
                    <a:pt x="3806878" y="0"/>
                  </a:lnTo>
                  <a:lnTo>
                    <a:pt x="3806878" y="658877"/>
                  </a:lnTo>
                  <a:lnTo>
                    <a:pt x="0" y="65887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2580" b="-62582"/>
              </a:stretch>
            </a:blipFill>
          </p:spPr>
        </p:sp>
        <p:sp>
          <p:nvSpPr>
            <p:cNvPr id="135" name="TextBox 135"/>
            <p:cNvSpPr txBox="1"/>
            <p:nvPr/>
          </p:nvSpPr>
          <p:spPr>
            <a:xfrm>
              <a:off x="0" y="0"/>
              <a:ext cx="3806876" cy="6588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61"/>
                </a:lnSpc>
              </a:pPr>
              <a:r>
                <a:rPr lang="en-US" sz="2051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Turintiems kvalifikaciją</a:t>
              </a:r>
            </a:p>
          </p:txBody>
        </p:sp>
      </p:grpSp>
      <p:sp>
        <p:nvSpPr>
          <p:cNvPr id="136" name="TextBox 136"/>
          <p:cNvSpPr txBox="1"/>
          <p:nvPr/>
        </p:nvSpPr>
        <p:spPr>
          <a:xfrm>
            <a:off x="7494918" y="7121086"/>
            <a:ext cx="28137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3"/>
              </a:lnSpc>
            </a:pPr>
            <a:r>
              <a:rPr lang="en-US" sz="1436">
                <a:solidFill>
                  <a:srgbClr val="F4F6F8"/>
                </a:solidFill>
                <a:latin typeface="Aptos"/>
                <a:ea typeface="Aptos"/>
                <a:cs typeface="Aptos"/>
                <a:sym typeface="Aptos"/>
              </a:rPr>
              <a:t>Galima rinktis tęstinio profesinio mokymo programas – tobulinti turimą kvalifikaciją arba įgyti naują.</a:t>
            </a:r>
          </a:p>
        </p:txBody>
      </p:sp>
      <p:grpSp>
        <p:nvGrpSpPr>
          <p:cNvPr id="137" name="Group 137"/>
          <p:cNvGrpSpPr/>
          <p:nvPr/>
        </p:nvGrpSpPr>
        <p:grpSpPr>
          <a:xfrm>
            <a:off x="680618" y="8504853"/>
            <a:ext cx="9867224" cy="670322"/>
            <a:chOff x="0" y="0"/>
            <a:chExt cx="13156298" cy="893762"/>
          </a:xfrm>
        </p:grpSpPr>
        <p:sp>
          <p:nvSpPr>
            <p:cNvPr id="138" name="Freeform 138"/>
            <p:cNvSpPr/>
            <p:nvPr/>
          </p:nvSpPr>
          <p:spPr>
            <a:xfrm>
              <a:off x="7620" y="7620"/>
              <a:ext cx="13141198" cy="878586"/>
            </a:xfrm>
            <a:custGeom>
              <a:avLst/>
              <a:gdLst/>
              <a:ahLst/>
              <a:cxnLst/>
              <a:rect l="l" t="t" r="r" b="b"/>
              <a:pathLst>
                <a:path w="13141198" h="878586">
                  <a:moveTo>
                    <a:pt x="0" y="146431"/>
                  </a:moveTo>
                  <a:cubicBezTo>
                    <a:pt x="0" y="65532"/>
                    <a:pt x="66675" y="0"/>
                    <a:pt x="148844" y="0"/>
                  </a:cubicBezTo>
                  <a:lnTo>
                    <a:pt x="12992354" y="0"/>
                  </a:lnTo>
                  <a:cubicBezTo>
                    <a:pt x="13074523" y="0"/>
                    <a:pt x="13141198" y="65532"/>
                    <a:pt x="13141198" y="146431"/>
                  </a:cubicBezTo>
                  <a:lnTo>
                    <a:pt x="13141198" y="732155"/>
                  </a:lnTo>
                  <a:cubicBezTo>
                    <a:pt x="13141198" y="813054"/>
                    <a:pt x="13074523" y="878586"/>
                    <a:pt x="12992354" y="878586"/>
                  </a:cubicBezTo>
                  <a:lnTo>
                    <a:pt x="148844" y="878586"/>
                  </a:lnTo>
                  <a:cubicBezTo>
                    <a:pt x="66675" y="878459"/>
                    <a:pt x="0" y="812927"/>
                    <a:pt x="0" y="732155"/>
                  </a:cubicBezTo>
                  <a:close/>
                </a:path>
              </a:pathLst>
            </a:custGeom>
            <a:solidFill>
              <a:srgbClr val="2E2E2F">
                <a:alpha val="85882"/>
              </a:srgbClr>
            </a:solidFill>
          </p:spPr>
        </p:sp>
        <p:sp>
          <p:nvSpPr>
            <p:cNvPr id="139" name="Freeform 139"/>
            <p:cNvSpPr/>
            <p:nvPr/>
          </p:nvSpPr>
          <p:spPr>
            <a:xfrm>
              <a:off x="0" y="0"/>
              <a:ext cx="13156437" cy="893826"/>
            </a:xfrm>
            <a:custGeom>
              <a:avLst/>
              <a:gdLst/>
              <a:ahLst/>
              <a:cxnLst/>
              <a:rect l="l" t="t" r="r" b="b"/>
              <a:pathLst>
                <a:path w="13156437" h="893826">
                  <a:moveTo>
                    <a:pt x="0" y="154051"/>
                  </a:moveTo>
                  <a:cubicBezTo>
                    <a:pt x="0" y="68834"/>
                    <a:pt x="70104" y="0"/>
                    <a:pt x="156464" y="0"/>
                  </a:cubicBezTo>
                  <a:lnTo>
                    <a:pt x="12999974" y="0"/>
                  </a:lnTo>
                  <a:lnTo>
                    <a:pt x="12999974" y="7620"/>
                  </a:lnTo>
                  <a:lnTo>
                    <a:pt x="12999974" y="0"/>
                  </a:lnTo>
                  <a:cubicBezTo>
                    <a:pt x="13086207" y="0"/>
                    <a:pt x="13156437" y="68834"/>
                    <a:pt x="13156437" y="154051"/>
                  </a:cubicBezTo>
                  <a:lnTo>
                    <a:pt x="13148818" y="154051"/>
                  </a:lnTo>
                  <a:lnTo>
                    <a:pt x="13156437" y="154051"/>
                  </a:lnTo>
                  <a:lnTo>
                    <a:pt x="13156437" y="739775"/>
                  </a:lnTo>
                  <a:lnTo>
                    <a:pt x="13148818" y="739775"/>
                  </a:lnTo>
                  <a:lnTo>
                    <a:pt x="13156437" y="739775"/>
                  </a:lnTo>
                  <a:cubicBezTo>
                    <a:pt x="13156437" y="824992"/>
                    <a:pt x="13086335" y="893826"/>
                    <a:pt x="12999974" y="893826"/>
                  </a:cubicBezTo>
                  <a:lnTo>
                    <a:pt x="12999974" y="886206"/>
                  </a:lnTo>
                  <a:lnTo>
                    <a:pt x="12999974" y="893826"/>
                  </a:lnTo>
                  <a:lnTo>
                    <a:pt x="156464" y="893826"/>
                  </a:lnTo>
                  <a:lnTo>
                    <a:pt x="156464" y="886206"/>
                  </a:lnTo>
                  <a:lnTo>
                    <a:pt x="156464" y="893826"/>
                  </a:lnTo>
                  <a:cubicBezTo>
                    <a:pt x="70104" y="893699"/>
                    <a:pt x="0" y="824865"/>
                    <a:pt x="0" y="739775"/>
                  </a:cubicBezTo>
                  <a:lnTo>
                    <a:pt x="0" y="154051"/>
                  </a:lnTo>
                  <a:lnTo>
                    <a:pt x="7620" y="154051"/>
                  </a:lnTo>
                  <a:lnTo>
                    <a:pt x="0" y="154051"/>
                  </a:lnTo>
                  <a:moveTo>
                    <a:pt x="15240" y="154051"/>
                  </a:moveTo>
                  <a:lnTo>
                    <a:pt x="15240" y="739775"/>
                  </a:lnTo>
                  <a:lnTo>
                    <a:pt x="7620" y="739775"/>
                  </a:lnTo>
                  <a:lnTo>
                    <a:pt x="15240" y="739775"/>
                  </a:lnTo>
                  <a:cubicBezTo>
                    <a:pt x="15240" y="816356"/>
                    <a:pt x="78359" y="878586"/>
                    <a:pt x="156464" y="878586"/>
                  </a:cubicBezTo>
                  <a:lnTo>
                    <a:pt x="12999974" y="878586"/>
                  </a:lnTo>
                  <a:cubicBezTo>
                    <a:pt x="13078079" y="878586"/>
                    <a:pt x="13141198" y="816356"/>
                    <a:pt x="13141198" y="739775"/>
                  </a:cubicBezTo>
                  <a:lnTo>
                    <a:pt x="13141198" y="154051"/>
                  </a:lnTo>
                  <a:cubicBezTo>
                    <a:pt x="13141198" y="77470"/>
                    <a:pt x="13078079" y="15240"/>
                    <a:pt x="12999974" y="15240"/>
                  </a:cubicBezTo>
                  <a:lnTo>
                    <a:pt x="156464" y="15240"/>
                  </a:lnTo>
                  <a:lnTo>
                    <a:pt x="156464" y="7620"/>
                  </a:lnTo>
                  <a:lnTo>
                    <a:pt x="156464" y="15240"/>
                  </a:lnTo>
                  <a:cubicBezTo>
                    <a:pt x="78359" y="15240"/>
                    <a:pt x="15240" y="77470"/>
                    <a:pt x="15240" y="154051"/>
                  </a:cubicBezTo>
                  <a:close/>
                </a:path>
              </a:pathLst>
            </a:custGeom>
            <a:solidFill>
              <a:srgbClr val="D3AE4F">
                <a:alpha val="30588"/>
              </a:srgbClr>
            </a:solidFill>
          </p:spPr>
        </p:sp>
      </p:grpSp>
      <p:sp>
        <p:nvSpPr>
          <p:cNvPr id="140" name="Freeform 140" descr="preencoded.png"/>
          <p:cNvSpPr/>
          <p:nvPr/>
        </p:nvSpPr>
        <p:spPr>
          <a:xfrm>
            <a:off x="823608" y="8579206"/>
            <a:ext cx="494167" cy="494167"/>
          </a:xfrm>
          <a:custGeom>
            <a:avLst/>
            <a:gdLst/>
            <a:ahLst/>
            <a:cxnLst/>
            <a:rect l="l" t="t" r="r" b="b"/>
            <a:pathLst>
              <a:path w="494167" h="494167">
                <a:moveTo>
                  <a:pt x="0" y="0"/>
                </a:moveTo>
                <a:lnTo>
                  <a:pt x="494166" y="0"/>
                </a:lnTo>
                <a:lnTo>
                  <a:pt x="494166" y="494166"/>
                </a:lnTo>
                <a:lnTo>
                  <a:pt x="0" y="49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1" name="Group 141"/>
          <p:cNvGrpSpPr/>
          <p:nvPr/>
        </p:nvGrpSpPr>
        <p:grpSpPr>
          <a:xfrm>
            <a:off x="1413720" y="8594268"/>
            <a:ext cx="8894921" cy="491493"/>
            <a:chOff x="0" y="0"/>
            <a:chExt cx="11859895" cy="655324"/>
          </a:xfrm>
        </p:grpSpPr>
        <p:sp>
          <p:nvSpPr>
            <p:cNvPr id="142" name="Freeform 142"/>
            <p:cNvSpPr/>
            <p:nvPr/>
          </p:nvSpPr>
          <p:spPr>
            <a:xfrm>
              <a:off x="0" y="0"/>
              <a:ext cx="11859889" cy="655329"/>
            </a:xfrm>
            <a:custGeom>
              <a:avLst/>
              <a:gdLst/>
              <a:ahLst/>
              <a:cxnLst/>
              <a:rect l="l" t="t" r="r" b="b"/>
              <a:pathLst>
                <a:path w="11859889" h="655329">
                  <a:moveTo>
                    <a:pt x="0" y="0"/>
                  </a:moveTo>
                  <a:lnTo>
                    <a:pt x="11859889" y="0"/>
                  </a:lnTo>
                  <a:lnTo>
                    <a:pt x="11859889" y="655329"/>
                  </a:lnTo>
                  <a:lnTo>
                    <a:pt x="0" y="65532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26101" b="-279164"/>
              </a:stretch>
            </a:blipFill>
          </p:spPr>
        </p:sp>
        <p:sp>
          <p:nvSpPr>
            <p:cNvPr id="143" name="TextBox 143"/>
            <p:cNvSpPr txBox="1"/>
            <p:nvPr/>
          </p:nvSpPr>
          <p:spPr>
            <a:xfrm>
              <a:off x="0" y="0"/>
              <a:ext cx="11859895" cy="6553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729"/>
                </a:lnSpc>
              </a:pPr>
              <a:r>
                <a:rPr lang="en-US" sz="1440">
                  <a:solidFill>
                    <a:srgbClr val="F7E8BD"/>
                  </a:solidFill>
                  <a:latin typeface="Aptos"/>
                  <a:ea typeface="Aptos"/>
                  <a:cs typeface="Aptos"/>
                  <a:sym typeface="Aptos"/>
                </a:rPr>
                <a:t>Svarbu: į profesinio mokymo programas priimami asmenys nuo 14 metų; iki 16 metų – tik kartu su bendrojo ugdymo programa.</a:t>
              </a:r>
            </a:p>
          </p:txBody>
        </p:sp>
      </p:grpSp>
      <p:sp>
        <p:nvSpPr>
          <p:cNvPr id="144" name="Freeform 144" descr="preencoded.png"/>
          <p:cNvSpPr/>
          <p:nvPr/>
        </p:nvSpPr>
        <p:spPr>
          <a:xfrm>
            <a:off x="13056231" y="8133855"/>
            <a:ext cx="617706" cy="617706"/>
          </a:xfrm>
          <a:custGeom>
            <a:avLst/>
            <a:gdLst/>
            <a:ahLst/>
            <a:cxnLst/>
            <a:rect l="l" t="t" r="r" b="b"/>
            <a:pathLst>
              <a:path w="617706" h="617706">
                <a:moveTo>
                  <a:pt x="0" y="0"/>
                </a:moveTo>
                <a:lnTo>
                  <a:pt x="617706" y="0"/>
                </a:lnTo>
                <a:lnTo>
                  <a:pt x="617706" y="617705"/>
                </a:lnTo>
                <a:lnTo>
                  <a:pt x="0" y="6177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45" name="Group 145"/>
          <p:cNvGrpSpPr/>
          <p:nvPr/>
        </p:nvGrpSpPr>
        <p:grpSpPr>
          <a:xfrm>
            <a:off x="12547356" y="8126254"/>
            <a:ext cx="4406531" cy="539948"/>
            <a:chOff x="-51039" y="-123944"/>
            <a:chExt cx="5875374" cy="719931"/>
          </a:xfrm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5824335" cy="595987"/>
            </a:xfrm>
            <a:custGeom>
              <a:avLst/>
              <a:gdLst/>
              <a:ahLst/>
              <a:cxnLst/>
              <a:rect l="l" t="t" r="r" b="b"/>
              <a:pathLst>
                <a:path w="5824335" h="595987">
                  <a:moveTo>
                    <a:pt x="0" y="0"/>
                  </a:moveTo>
                  <a:lnTo>
                    <a:pt x="5824335" y="0"/>
                  </a:lnTo>
                  <a:lnTo>
                    <a:pt x="5824335" y="595987"/>
                  </a:lnTo>
                  <a:lnTo>
                    <a:pt x="0" y="59598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5733" r="19869" b="-89435"/>
              </a:stretch>
            </a:blipFill>
          </p:spPr>
        </p:sp>
        <p:sp>
          <p:nvSpPr>
            <p:cNvPr id="147" name="TextBox 147"/>
            <p:cNvSpPr txBox="1"/>
            <p:nvPr/>
          </p:nvSpPr>
          <p:spPr>
            <a:xfrm>
              <a:off x="-51039" y="-123944"/>
              <a:ext cx="5824333" cy="6436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strike="noStrike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Mokausi</a:t>
              </a:r>
              <a:r>
                <a:rPr lang="en-US" sz="2400" u="none" strike="noStrike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  <a:r>
                <a:rPr lang="en-US" sz="2400" u="none" strike="noStrike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Lietuvoje</a:t>
              </a:r>
              <a:r>
                <a:rPr lang="en-US" sz="2400" u="none" strike="noStrike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/ CPIS</a:t>
              </a:r>
            </a:p>
          </p:txBody>
        </p:sp>
      </p:grpSp>
      <p:sp>
        <p:nvSpPr>
          <p:cNvPr id="149" name="Freeform 149"/>
          <p:cNvSpPr/>
          <p:nvPr/>
        </p:nvSpPr>
        <p:spPr>
          <a:xfrm>
            <a:off x="8688521" y="1366800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4"/>
                </a:lnTo>
                <a:lnTo>
                  <a:pt x="0" y="2054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50" name="Group 150"/>
          <p:cNvGrpSpPr/>
          <p:nvPr/>
        </p:nvGrpSpPr>
        <p:grpSpPr>
          <a:xfrm>
            <a:off x="504463" y="9830407"/>
            <a:ext cx="4291382" cy="332475"/>
            <a:chOff x="0" y="0"/>
            <a:chExt cx="5721843" cy="443301"/>
          </a:xfrm>
        </p:grpSpPr>
        <p:sp>
          <p:nvSpPr>
            <p:cNvPr id="151" name="Freeform 151"/>
            <p:cNvSpPr/>
            <p:nvPr/>
          </p:nvSpPr>
          <p:spPr>
            <a:xfrm>
              <a:off x="0" y="0"/>
              <a:ext cx="5721842" cy="443297"/>
            </a:xfrm>
            <a:custGeom>
              <a:avLst/>
              <a:gdLst/>
              <a:ahLst/>
              <a:cxnLst/>
              <a:rect l="l" t="t" r="r" b="b"/>
              <a:pathLst>
                <a:path w="5721842" h="443297">
                  <a:moveTo>
                    <a:pt x="0" y="0"/>
                  </a:moveTo>
                  <a:lnTo>
                    <a:pt x="5721842" y="0"/>
                  </a:lnTo>
                  <a:lnTo>
                    <a:pt x="5721842" y="443297"/>
                  </a:lnTo>
                  <a:lnTo>
                    <a:pt x="0" y="44329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9613" r="26430" b="-130444"/>
              </a:stretch>
            </a:blipFill>
          </p:spPr>
        </p:sp>
        <p:sp>
          <p:nvSpPr>
            <p:cNvPr id="152" name="TextBox 152"/>
            <p:cNvSpPr txBox="1"/>
            <p:nvPr/>
          </p:nvSpPr>
          <p:spPr>
            <a:xfrm>
              <a:off x="0" y="0"/>
              <a:ext cx="5721843" cy="4433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32"/>
                </a:lnSpc>
              </a:pPr>
              <a:r>
                <a:rPr lang="en-US" sz="1776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VSRC • stojantiesiems</a:t>
              </a:r>
            </a:p>
          </p:txBody>
        </p:sp>
      </p:grpSp>
      <p:sp>
        <p:nvSpPr>
          <p:cNvPr id="153" name="TextBox 153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  <p:sp>
        <p:nvSpPr>
          <p:cNvPr id="154" name="TextBox 157">
            <a:extLst>
              <a:ext uri="{FF2B5EF4-FFF2-40B4-BE49-F238E27FC236}">
                <a16:creationId xmlns:a16="http://schemas.microsoft.com/office/drawing/2014/main" id="{C3301A43-4189-4310-9FF2-6F102708C7D1}"/>
              </a:ext>
            </a:extLst>
          </p:cNvPr>
          <p:cNvSpPr txBox="1"/>
          <p:nvPr/>
        </p:nvSpPr>
        <p:spPr>
          <a:xfrm>
            <a:off x="15113143" y="8993124"/>
            <a:ext cx="3431677" cy="35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vsrc.lt  •  karjera@vsrc.lt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94391" y="8634603"/>
            <a:ext cx="21276782" cy="2166747"/>
            <a:chOff x="0" y="0"/>
            <a:chExt cx="5603762" cy="5706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03761" cy="570666"/>
            </a:xfrm>
            <a:custGeom>
              <a:avLst/>
              <a:gdLst/>
              <a:ahLst/>
              <a:cxnLst/>
              <a:rect l="l" t="t" r="r" b="b"/>
              <a:pathLst>
                <a:path w="5603761" h="570666">
                  <a:moveTo>
                    <a:pt x="0" y="0"/>
                  </a:moveTo>
                  <a:lnTo>
                    <a:pt x="5603761" y="0"/>
                  </a:lnTo>
                  <a:lnTo>
                    <a:pt x="5603761" y="570666"/>
                  </a:lnTo>
                  <a:lnTo>
                    <a:pt x="0" y="570666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03762" cy="608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84115" y="-9525"/>
            <a:ext cx="608838" cy="10306050"/>
            <a:chOff x="0" y="0"/>
            <a:chExt cx="811784" cy="1374140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786384" cy="13716000"/>
            </a:xfrm>
            <a:custGeom>
              <a:avLst/>
              <a:gdLst/>
              <a:ahLst/>
              <a:cxnLst/>
              <a:rect l="l" t="t" r="r" b="b"/>
              <a:pathLst>
                <a:path w="786384" h="13716000">
                  <a:moveTo>
                    <a:pt x="0" y="0"/>
                  </a:moveTo>
                  <a:lnTo>
                    <a:pt x="786384" y="0"/>
                  </a:lnTo>
                  <a:lnTo>
                    <a:pt x="78638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A4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811784" cy="13741400"/>
            </a:xfrm>
            <a:custGeom>
              <a:avLst/>
              <a:gdLst/>
              <a:ahLst/>
              <a:cxnLst/>
              <a:rect l="l" t="t" r="r" b="b"/>
              <a:pathLst>
                <a:path w="811784" h="13741400">
                  <a:moveTo>
                    <a:pt x="12700" y="0"/>
                  </a:moveTo>
                  <a:lnTo>
                    <a:pt x="799084" y="0"/>
                  </a:lnTo>
                  <a:cubicBezTo>
                    <a:pt x="806069" y="0"/>
                    <a:pt x="811784" y="5715"/>
                    <a:pt x="811784" y="12700"/>
                  </a:cubicBezTo>
                  <a:lnTo>
                    <a:pt x="811784" y="13728700"/>
                  </a:lnTo>
                  <a:cubicBezTo>
                    <a:pt x="811784" y="13735686"/>
                    <a:pt x="806069" y="13741400"/>
                    <a:pt x="799084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799084" y="13716000"/>
                  </a:lnTo>
                  <a:lnTo>
                    <a:pt x="799084" y="13728700"/>
                  </a:lnTo>
                  <a:lnTo>
                    <a:pt x="786384" y="13728700"/>
                  </a:lnTo>
                  <a:lnTo>
                    <a:pt x="786384" y="12700"/>
                  </a:lnTo>
                  <a:lnTo>
                    <a:pt x="799084" y="12700"/>
                  </a:lnTo>
                  <a:lnTo>
                    <a:pt x="79908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6A4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0392" y="1892808"/>
            <a:ext cx="4663440" cy="329184"/>
            <a:chOff x="0" y="0"/>
            <a:chExt cx="621792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17920" cy="438912"/>
            </a:xfrm>
            <a:custGeom>
              <a:avLst/>
              <a:gdLst/>
              <a:ahLst/>
              <a:cxnLst/>
              <a:rect l="l" t="t" r="r" b="b"/>
              <a:pathLst>
                <a:path w="6217920" h="438912">
                  <a:moveTo>
                    <a:pt x="0" y="0"/>
                  </a:moveTo>
                  <a:lnTo>
                    <a:pt x="6217920" y="0"/>
                  </a:lnTo>
                  <a:lnTo>
                    <a:pt x="621792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26038" b="-226038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6217920" cy="44843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20"/>
                </a:lnSpc>
              </a:pPr>
              <a:r>
                <a:rPr lang="en-US" sz="1350" b="1">
                  <a:solidFill>
                    <a:srgbClr val="E6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PRAKTINIO MOKYMO ESMĖ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92590" y="0"/>
            <a:ext cx="9086970" cy="10296525"/>
            <a:chOff x="0" y="0"/>
            <a:chExt cx="8661216" cy="9814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61216" cy="9814100"/>
            </a:xfrm>
            <a:custGeom>
              <a:avLst/>
              <a:gdLst/>
              <a:ahLst/>
              <a:cxnLst/>
              <a:rect l="l" t="t" r="r" b="b"/>
              <a:pathLst>
                <a:path w="8661216" h="9814100">
                  <a:moveTo>
                    <a:pt x="0" y="0"/>
                  </a:moveTo>
                  <a:lnTo>
                    <a:pt x="8661216" y="0"/>
                  </a:lnTo>
                  <a:lnTo>
                    <a:pt x="8661216" y="9814100"/>
                  </a:lnTo>
                  <a:lnTo>
                    <a:pt x="0" y="9814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7000"/>
              </a:blip>
              <a:stretch>
                <a:fillRect l="-20758" t="-1069" r="-3193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50392" y="2389506"/>
            <a:ext cx="7824788" cy="890225"/>
            <a:chOff x="0" y="0"/>
            <a:chExt cx="10433050" cy="11869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433050" cy="1186966"/>
            </a:xfrm>
            <a:custGeom>
              <a:avLst/>
              <a:gdLst/>
              <a:ahLst/>
              <a:cxnLst/>
              <a:rect l="l" t="t" r="r" b="b"/>
              <a:pathLst>
                <a:path w="10433050" h="1186966">
                  <a:moveTo>
                    <a:pt x="0" y="0"/>
                  </a:moveTo>
                  <a:lnTo>
                    <a:pt x="10433050" y="0"/>
                  </a:lnTo>
                  <a:lnTo>
                    <a:pt x="10433050" y="1186966"/>
                  </a:lnTo>
                  <a:lnTo>
                    <a:pt x="0" y="118696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20435" r="3590" b="-10979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10433050" cy="11774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699"/>
                </a:lnSpc>
              </a:pPr>
              <a:r>
                <a:rPr lang="en-US" sz="4749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Mokomasi ne tik klasėje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7824" y="3195828"/>
            <a:ext cx="7886700" cy="768096"/>
            <a:chOff x="0" y="0"/>
            <a:chExt cx="10515600" cy="10241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515600" cy="1024128"/>
            </a:xfrm>
            <a:custGeom>
              <a:avLst/>
              <a:gdLst/>
              <a:ahLst/>
              <a:cxnLst/>
              <a:rect l="l" t="t" r="r" b="b"/>
              <a:pathLst>
                <a:path w="10515600" h="1024128">
                  <a:moveTo>
                    <a:pt x="0" y="0"/>
                  </a:moveTo>
                  <a:lnTo>
                    <a:pt x="10515600" y="0"/>
                  </a:lnTo>
                  <a:lnTo>
                    <a:pt x="10515600" y="1024128"/>
                  </a:lnTo>
                  <a:lnTo>
                    <a:pt x="0" y="102412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50069" b="-150069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10515600" cy="10241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56"/>
                </a:lnSpc>
              </a:pPr>
              <a:r>
                <a:rPr lang="en-US" sz="2130">
                  <a:solidFill>
                    <a:srgbClr val="F7E8C3"/>
                  </a:solidFill>
                  <a:latin typeface="Aptos"/>
                  <a:ea typeface="Aptos"/>
                  <a:cs typeface="Aptos"/>
                  <a:sym typeface="Aptos"/>
                </a:rPr>
                <a:t>Profesijos mokomasi palaipsniui: nuo teorinių žinių iki praktinių darbų ir realios darbo aplinkos.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95179" y="9235076"/>
            <a:ext cx="5711190" cy="499110"/>
            <a:chOff x="0" y="0"/>
            <a:chExt cx="7614920" cy="665480"/>
          </a:xfrm>
        </p:grpSpPr>
        <p:sp>
          <p:nvSpPr>
            <p:cNvPr id="20" name="Freeform 20"/>
            <p:cNvSpPr/>
            <p:nvPr/>
          </p:nvSpPr>
          <p:spPr>
            <a:xfrm>
              <a:off x="12700" y="12700"/>
              <a:ext cx="7589520" cy="640080"/>
            </a:xfrm>
            <a:custGeom>
              <a:avLst/>
              <a:gdLst/>
              <a:ahLst/>
              <a:cxnLst/>
              <a:rect l="l" t="t" r="r" b="b"/>
              <a:pathLst>
                <a:path w="7589520" h="640080">
                  <a:moveTo>
                    <a:pt x="0" y="146304"/>
                  </a:moveTo>
                  <a:cubicBezTo>
                    <a:pt x="0" y="65532"/>
                    <a:pt x="67818" y="0"/>
                    <a:pt x="151638" y="0"/>
                  </a:cubicBezTo>
                  <a:lnTo>
                    <a:pt x="7437882" y="0"/>
                  </a:lnTo>
                  <a:cubicBezTo>
                    <a:pt x="7521575" y="0"/>
                    <a:pt x="7589520" y="65532"/>
                    <a:pt x="7589520" y="146304"/>
                  </a:cubicBezTo>
                  <a:lnTo>
                    <a:pt x="7589520" y="493776"/>
                  </a:lnTo>
                  <a:cubicBezTo>
                    <a:pt x="7589520" y="574548"/>
                    <a:pt x="7521701" y="640080"/>
                    <a:pt x="7437882" y="640080"/>
                  </a:cubicBezTo>
                  <a:lnTo>
                    <a:pt x="151638" y="640080"/>
                  </a:lnTo>
                  <a:cubicBezTo>
                    <a:pt x="67818" y="640080"/>
                    <a:pt x="0" y="574548"/>
                    <a:pt x="0" y="493776"/>
                  </a:cubicBezTo>
                  <a:close/>
                </a:path>
              </a:pathLst>
            </a:custGeom>
            <a:solidFill>
              <a:srgbClr val="0E1E31">
                <a:alpha val="85882"/>
              </a:srgbClr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7614920" cy="665480"/>
            </a:xfrm>
            <a:custGeom>
              <a:avLst/>
              <a:gdLst/>
              <a:ahLst/>
              <a:cxnLst/>
              <a:rect l="l" t="t" r="r" b="b"/>
              <a:pathLst>
                <a:path w="7614920" h="665480">
                  <a:moveTo>
                    <a:pt x="0" y="159004"/>
                  </a:moveTo>
                  <a:cubicBezTo>
                    <a:pt x="0" y="70739"/>
                    <a:pt x="74041" y="0"/>
                    <a:pt x="164338" y="0"/>
                  </a:cubicBezTo>
                  <a:lnTo>
                    <a:pt x="7450582" y="0"/>
                  </a:lnTo>
                  <a:lnTo>
                    <a:pt x="7450582" y="12700"/>
                  </a:lnTo>
                  <a:lnTo>
                    <a:pt x="7450582" y="0"/>
                  </a:lnTo>
                  <a:cubicBezTo>
                    <a:pt x="7540878" y="0"/>
                    <a:pt x="7614920" y="70739"/>
                    <a:pt x="7614920" y="159004"/>
                  </a:cubicBezTo>
                  <a:lnTo>
                    <a:pt x="7602220" y="159004"/>
                  </a:lnTo>
                  <a:lnTo>
                    <a:pt x="7614920" y="159004"/>
                  </a:lnTo>
                  <a:lnTo>
                    <a:pt x="7614920" y="506476"/>
                  </a:lnTo>
                  <a:lnTo>
                    <a:pt x="7602220" y="506476"/>
                  </a:lnTo>
                  <a:lnTo>
                    <a:pt x="7614920" y="506476"/>
                  </a:lnTo>
                  <a:cubicBezTo>
                    <a:pt x="7614920" y="594741"/>
                    <a:pt x="7540878" y="665480"/>
                    <a:pt x="7450582" y="665480"/>
                  </a:cubicBezTo>
                  <a:lnTo>
                    <a:pt x="7450582" y="652780"/>
                  </a:lnTo>
                  <a:lnTo>
                    <a:pt x="7450582" y="665480"/>
                  </a:lnTo>
                  <a:lnTo>
                    <a:pt x="164338" y="665480"/>
                  </a:lnTo>
                  <a:lnTo>
                    <a:pt x="164338" y="652780"/>
                  </a:lnTo>
                  <a:lnTo>
                    <a:pt x="164338" y="665480"/>
                  </a:lnTo>
                  <a:cubicBezTo>
                    <a:pt x="74041" y="665480"/>
                    <a:pt x="0" y="594741"/>
                    <a:pt x="0" y="50647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506476"/>
                  </a:lnTo>
                  <a:lnTo>
                    <a:pt x="12700" y="506476"/>
                  </a:lnTo>
                  <a:lnTo>
                    <a:pt x="25400" y="506476"/>
                  </a:lnTo>
                  <a:cubicBezTo>
                    <a:pt x="25400" y="579882"/>
                    <a:pt x="87122" y="640080"/>
                    <a:pt x="164338" y="640080"/>
                  </a:cubicBezTo>
                  <a:lnTo>
                    <a:pt x="7450582" y="640080"/>
                  </a:lnTo>
                  <a:cubicBezTo>
                    <a:pt x="7527671" y="640080"/>
                    <a:pt x="7589520" y="579882"/>
                    <a:pt x="7589520" y="506476"/>
                  </a:cubicBezTo>
                  <a:lnTo>
                    <a:pt x="7589520" y="159004"/>
                  </a:lnTo>
                  <a:cubicBezTo>
                    <a:pt x="7589520" y="85598"/>
                    <a:pt x="7527798" y="25400"/>
                    <a:pt x="7450582" y="25400"/>
                  </a:cubicBezTo>
                  <a:lnTo>
                    <a:pt x="164338" y="25400"/>
                  </a:lnTo>
                  <a:lnTo>
                    <a:pt x="164338" y="12700"/>
                  </a:lnTo>
                  <a:lnTo>
                    <a:pt x="164338" y="25400"/>
                  </a:lnTo>
                  <a:cubicBezTo>
                    <a:pt x="87122" y="25400"/>
                    <a:pt x="25400" y="85598"/>
                    <a:pt x="25400" y="159004"/>
                  </a:cubicBezTo>
                  <a:close/>
                </a:path>
              </a:pathLst>
            </a:custGeom>
            <a:solidFill>
              <a:srgbClr val="E6A400">
                <a:alpha val="8588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479024" y="9354312"/>
            <a:ext cx="5143500" cy="260639"/>
            <a:chOff x="0" y="0"/>
            <a:chExt cx="6858000" cy="3475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858000" cy="347519"/>
            </a:xfrm>
            <a:custGeom>
              <a:avLst/>
              <a:gdLst/>
              <a:ahLst/>
              <a:cxnLst/>
              <a:rect l="l" t="t" r="r" b="b"/>
              <a:pathLst>
                <a:path w="6858000" h="347519">
                  <a:moveTo>
                    <a:pt x="0" y="0"/>
                  </a:moveTo>
                  <a:lnTo>
                    <a:pt x="6858000" y="0"/>
                  </a:lnTo>
                  <a:lnTo>
                    <a:pt x="6858000" y="347519"/>
                  </a:lnTo>
                  <a:lnTo>
                    <a:pt x="0" y="34751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352946" b="-316096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6858000" cy="35704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55"/>
                </a:lnSpc>
              </a:pPr>
              <a:r>
                <a:rPr lang="en-US" sz="1600" b="1" dirty="0" err="1">
                  <a:solidFill>
                    <a:srgbClr val="F7E8C3"/>
                  </a:solidFill>
                  <a:latin typeface="Aptos Bold"/>
                  <a:ea typeface="Aptos Bold"/>
                  <a:cs typeface="Aptos Bold"/>
                  <a:sym typeface="Aptos Bold"/>
                </a:rPr>
                <a:t>Dirbtuvės</a:t>
              </a:r>
              <a:r>
                <a:rPr lang="en-US" sz="1600" b="1" dirty="0">
                  <a:solidFill>
                    <a:srgbClr val="F7E8C3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• </a:t>
              </a:r>
              <a:r>
                <a:rPr lang="en-US" sz="1600" b="1" dirty="0" err="1">
                  <a:solidFill>
                    <a:srgbClr val="F7E8C3"/>
                  </a:solidFill>
                  <a:latin typeface="Aptos Bold"/>
                  <a:ea typeface="Aptos Bold"/>
                  <a:cs typeface="Aptos Bold"/>
                  <a:sym typeface="Aptos Bold"/>
                </a:rPr>
                <a:t>įranga</a:t>
              </a:r>
              <a:r>
                <a:rPr lang="en-US" sz="1600" b="1" dirty="0">
                  <a:solidFill>
                    <a:srgbClr val="F7E8C3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• </a:t>
              </a:r>
              <a:r>
                <a:rPr lang="en-US" sz="1600" b="1" dirty="0" err="1">
                  <a:solidFill>
                    <a:srgbClr val="F7E8C3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praktika</a:t>
              </a:r>
              <a:r>
                <a:rPr lang="en-US" sz="1600" b="1" dirty="0">
                  <a:solidFill>
                    <a:srgbClr val="F7E8C3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• </a:t>
              </a:r>
              <a:r>
                <a:rPr lang="en-US" sz="1600" b="1" dirty="0" err="1">
                  <a:solidFill>
                    <a:srgbClr val="F7E8C3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pameistrystė</a:t>
              </a:r>
              <a:endParaRPr lang="en-US" sz="1600" b="1" dirty="0">
                <a:solidFill>
                  <a:srgbClr val="F7E8C3"/>
                </a:solidFill>
                <a:latin typeface="Aptos Bold"/>
                <a:ea typeface="Aptos Bold"/>
                <a:cs typeface="Aptos Bold"/>
                <a:sym typeface="Aptos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7074" y="4323778"/>
            <a:ext cx="624459" cy="624459"/>
            <a:chOff x="0" y="0"/>
            <a:chExt cx="832612" cy="832612"/>
          </a:xfrm>
        </p:grpSpPr>
        <p:sp>
          <p:nvSpPr>
            <p:cNvPr id="26" name="Freeform 26"/>
            <p:cNvSpPr/>
            <p:nvPr/>
          </p:nvSpPr>
          <p:spPr>
            <a:xfrm>
              <a:off x="13970" y="13970"/>
              <a:ext cx="804672" cy="804672"/>
            </a:xfrm>
            <a:custGeom>
              <a:avLst/>
              <a:gdLst/>
              <a:ahLst/>
              <a:cxnLst/>
              <a:rect l="l" t="t" r="r" b="b"/>
              <a:pathLst>
                <a:path w="804672" h="804672">
                  <a:moveTo>
                    <a:pt x="0" y="402336"/>
                  </a:moveTo>
                  <a:cubicBezTo>
                    <a:pt x="0" y="180086"/>
                    <a:pt x="180086" y="0"/>
                    <a:pt x="402336" y="0"/>
                  </a:cubicBezTo>
                  <a:cubicBezTo>
                    <a:pt x="624586" y="0"/>
                    <a:pt x="804672" y="180086"/>
                    <a:pt x="804672" y="402336"/>
                  </a:cubicBezTo>
                  <a:cubicBezTo>
                    <a:pt x="804672" y="624586"/>
                    <a:pt x="624586" y="804672"/>
                    <a:pt x="402336" y="804672"/>
                  </a:cubicBezTo>
                  <a:cubicBezTo>
                    <a:pt x="180086" y="804672"/>
                    <a:pt x="0" y="624586"/>
                    <a:pt x="0" y="402336"/>
                  </a:cubicBezTo>
                  <a:close/>
                </a:path>
              </a:pathLst>
            </a:custGeom>
            <a:solidFill>
              <a:srgbClr val="0E1E31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832612" cy="832612"/>
            </a:xfrm>
            <a:custGeom>
              <a:avLst/>
              <a:gdLst/>
              <a:ahLst/>
              <a:cxnLst/>
              <a:rect l="l" t="t" r="r" b="b"/>
              <a:pathLst>
                <a:path w="832612" h="832612">
                  <a:moveTo>
                    <a:pt x="0" y="416306"/>
                  </a:moveTo>
                  <a:cubicBezTo>
                    <a:pt x="0" y="186436"/>
                    <a:pt x="186436" y="0"/>
                    <a:pt x="416306" y="0"/>
                  </a:cubicBezTo>
                  <a:lnTo>
                    <a:pt x="416306" y="13970"/>
                  </a:lnTo>
                  <a:lnTo>
                    <a:pt x="416306" y="0"/>
                  </a:lnTo>
                  <a:cubicBezTo>
                    <a:pt x="646176" y="0"/>
                    <a:pt x="832612" y="186436"/>
                    <a:pt x="832612" y="416306"/>
                  </a:cubicBezTo>
                  <a:lnTo>
                    <a:pt x="818642" y="416306"/>
                  </a:lnTo>
                  <a:lnTo>
                    <a:pt x="832612" y="416306"/>
                  </a:lnTo>
                  <a:cubicBezTo>
                    <a:pt x="832612" y="646176"/>
                    <a:pt x="646176" y="832612"/>
                    <a:pt x="416306" y="832612"/>
                  </a:cubicBezTo>
                  <a:lnTo>
                    <a:pt x="416306" y="818642"/>
                  </a:lnTo>
                  <a:lnTo>
                    <a:pt x="416306" y="832612"/>
                  </a:lnTo>
                  <a:cubicBezTo>
                    <a:pt x="186436" y="832612"/>
                    <a:pt x="0" y="646176"/>
                    <a:pt x="0" y="416306"/>
                  </a:cubicBezTo>
                  <a:lnTo>
                    <a:pt x="13970" y="416306"/>
                  </a:lnTo>
                  <a:lnTo>
                    <a:pt x="25781" y="423672"/>
                  </a:lnTo>
                  <a:cubicBezTo>
                    <a:pt x="22479" y="429006"/>
                    <a:pt x="16129" y="431419"/>
                    <a:pt x="10033" y="429641"/>
                  </a:cubicBezTo>
                  <a:cubicBezTo>
                    <a:pt x="3937" y="427863"/>
                    <a:pt x="0" y="422529"/>
                    <a:pt x="0" y="416306"/>
                  </a:cubicBezTo>
                  <a:moveTo>
                    <a:pt x="27940" y="416306"/>
                  </a:moveTo>
                  <a:lnTo>
                    <a:pt x="13970" y="416306"/>
                  </a:lnTo>
                  <a:lnTo>
                    <a:pt x="2159" y="408940"/>
                  </a:lnTo>
                  <a:cubicBezTo>
                    <a:pt x="5461" y="403606"/>
                    <a:pt x="11811" y="401193"/>
                    <a:pt x="17907" y="402971"/>
                  </a:cubicBezTo>
                  <a:cubicBezTo>
                    <a:pt x="24003" y="404749"/>
                    <a:pt x="28067" y="410210"/>
                    <a:pt x="28067" y="416433"/>
                  </a:cubicBezTo>
                  <a:cubicBezTo>
                    <a:pt x="28067" y="630936"/>
                    <a:pt x="201930" y="804799"/>
                    <a:pt x="416433" y="804799"/>
                  </a:cubicBezTo>
                  <a:cubicBezTo>
                    <a:pt x="630936" y="804799"/>
                    <a:pt x="804672" y="630809"/>
                    <a:pt x="804672" y="416306"/>
                  </a:cubicBezTo>
                  <a:cubicBezTo>
                    <a:pt x="804672" y="201803"/>
                    <a:pt x="630809" y="27940"/>
                    <a:pt x="416306" y="27940"/>
                  </a:cubicBezTo>
                  <a:lnTo>
                    <a:pt x="416306" y="13970"/>
                  </a:lnTo>
                  <a:lnTo>
                    <a:pt x="416306" y="27940"/>
                  </a:lnTo>
                  <a:cubicBezTo>
                    <a:pt x="201803" y="27940"/>
                    <a:pt x="27940" y="201803"/>
                    <a:pt x="27940" y="416306"/>
                  </a:cubicBezTo>
                  <a:close/>
                </a:path>
              </a:pathLst>
            </a:custGeom>
            <a:solidFill>
              <a:srgbClr val="E6A400"/>
            </a:solidFill>
          </p:spPr>
        </p:sp>
      </p:grpSp>
      <p:sp>
        <p:nvSpPr>
          <p:cNvPr id="28" name="Freeform 28" descr="preencoded.png"/>
          <p:cNvSpPr/>
          <p:nvPr/>
        </p:nvSpPr>
        <p:spPr>
          <a:xfrm>
            <a:off x="1124712" y="4443984"/>
            <a:ext cx="329184" cy="329184"/>
          </a:xfrm>
          <a:custGeom>
            <a:avLst/>
            <a:gdLst/>
            <a:ahLst/>
            <a:cxnLst/>
            <a:rect l="l" t="t" r="r" b="b"/>
            <a:pathLst>
              <a:path w="329184" h="329184">
                <a:moveTo>
                  <a:pt x="0" y="0"/>
                </a:moveTo>
                <a:lnTo>
                  <a:pt x="329184" y="0"/>
                </a:lnTo>
                <a:lnTo>
                  <a:pt x="329184" y="329184"/>
                </a:lnTo>
                <a:lnTo>
                  <a:pt x="0" y="329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851660" y="4443984"/>
            <a:ext cx="480060" cy="246888"/>
            <a:chOff x="0" y="0"/>
            <a:chExt cx="640080" cy="32918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40080" cy="329184"/>
            </a:xfrm>
            <a:custGeom>
              <a:avLst/>
              <a:gdLst/>
              <a:ahLst/>
              <a:cxnLst/>
              <a:rect l="l" t="t" r="r" b="b"/>
              <a:pathLst>
                <a:path w="640080" h="329184">
                  <a:moveTo>
                    <a:pt x="0" y="0"/>
                  </a:moveTo>
                  <a:lnTo>
                    <a:pt x="640080" y="0"/>
                  </a:lnTo>
                  <a:lnTo>
                    <a:pt x="640080" y="329184"/>
                  </a:lnTo>
                  <a:lnTo>
                    <a:pt x="0" y="32918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15984" r="-15984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640080" cy="329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80"/>
                </a:lnSpc>
              </a:pPr>
              <a:r>
                <a:rPr lang="en-US" sz="1650" b="1">
                  <a:solidFill>
                    <a:srgbClr val="E6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01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496312" y="4389120"/>
            <a:ext cx="5417820" cy="415562"/>
            <a:chOff x="0" y="0"/>
            <a:chExt cx="7223760" cy="55408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223760" cy="554082"/>
            </a:xfrm>
            <a:custGeom>
              <a:avLst/>
              <a:gdLst/>
              <a:ahLst/>
              <a:cxnLst/>
              <a:rect l="l" t="t" r="r" b="b"/>
              <a:pathLst>
                <a:path w="7223760" h="554082">
                  <a:moveTo>
                    <a:pt x="0" y="0"/>
                  </a:moveTo>
                  <a:lnTo>
                    <a:pt x="7223760" y="0"/>
                  </a:lnTo>
                  <a:lnTo>
                    <a:pt x="7223760" y="554082"/>
                  </a:lnTo>
                  <a:lnTo>
                    <a:pt x="0" y="5540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14426" b="-193640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7223760" cy="5540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64"/>
                </a:lnSpc>
              </a:pPr>
              <a:r>
                <a:rPr lang="en-US" sz="222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Teorija kabinetuose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96312" y="4800600"/>
            <a:ext cx="6377940" cy="329184"/>
            <a:chOff x="0" y="0"/>
            <a:chExt cx="8503920" cy="43891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503920" cy="438912"/>
            </a:xfrm>
            <a:custGeom>
              <a:avLst/>
              <a:gdLst/>
              <a:ahLst/>
              <a:cxnLst/>
              <a:rect l="l" t="t" r="r" b="b"/>
              <a:pathLst>
                <a:path w="8503920" h="438912">
                  <a:moveTo>
                    <a:pt x="0" y="0"/>
                  </a:moveTo>
                  <a:lnTo>
                    <a:pt x="8503920" y="0"/>
                  </a:lnTo>
                  <a:lnTo>
                    <a:pt x="850392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327522" b="-327522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8503920" cy="4389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89"/>
                </a:lnSpc>
              </a:pPr>
              <a:r>
                <a:rPr lang="en-US" sz="157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Profesinės žinios, sauga ir technologiniai procesai.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0884" y="5205412"/>
            <a:ext cx="7694295" cy="13335"/>
            <a:chOff x="0" y="0"/>
            <a:chExt cx="10259060" cy="17780"/>
          </a:xfrm>
        </p:grpSpPr>
        <p:sp>
          <p:nvSpPr>
            <p:cNvPr id="39" name="Freeform 39"/>
            <p:cNvSpPr/>
            <p:nvPr/>
          </p:nvSpPr>
          <p:spPr>
            <a:xfrm>
              <a:off x="8890" y="0"/>
              <a:ext cx="10241280" cy="17780"/>
            </a:xfrm>
            <a:custGeom>
              <a:avLst/>
              <a:gdLst/>
              <a:ahLst/>
              <a:cxnLst/>
              <a:rect l="l" t="t" r="r" b="b"/>
              <a:pathLst>
                <a:path w="10241280" h="17780">
                  <a:moveTo>
                    <a:pt x="0" y="0"/>
                  </a:moveTo>
                  <a:lnTo>
                    <a:pt x="10241280" y="0"/>
                  </a:lnTo>
                  <a:lnTo>
                    <a:pt x="10241280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314764">
                <a:alpha val="56078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977074" y="5393626"/>
            <a:ext cx="624459" cy="624459"/>
            <a:chOff x="0" y="0"/>
            <a:chExt cx="832612" cy="832612"/>
          </a:xfrm>
        </p:grpSpPr>
        <p:sp>
          <p:nvSpPr>
            <p:cNvPr id="41" name="Freeform 41"/>
            <p:cNvSpPr/>
            <p:nvPr/>
          </p:nvSpPr>
          <p:spPr>
            <a:xfrm>
              <a:off x="13970" y="13970"/>
              <a:ext cx="804672" cy="804672"/>
            </a:xfrm>
            <a:custGeom>
              <a:avLst/>
              <a:gdLst/>
              <a:ahLst/>
              <a:cxnLst/>
              <a:rect l="l" t="t" r="r" b="b"/>
              <a:pathLst>
                <a:path w="804672" h="804672">
                  <a:moveTo>
                    <a:pt x="0" y="402336"/>
                  </a:moveTo>
                  <a:cubicBezTo>
                    <a:pt x="0" y="180086"/>
                    <a:pt x="180086" y="0"/>
                    <a:pt x="402336" y="0"/>
                  </a:cubicBezTo>
                  <a:cubicBezTo>
                    <a:pt x="624586" y="0"/>
                    <a:pt x="804672" y="180086"/>
                    <a:pt x="804672" y="402336"/>
                  </a:cubicBezTo>
                  <a:cubicBezTo>
                    <a:pt x="804672" y="624586"/>
                    <a:pt x="624586" y="804672"/>
                    <a:pt x="402336" y="804672"/>
                  </a:cubicBezTo>
                  <a:cubicBezTo>
                    <a:pt x="180086" y="804672"/>
                    <a:pt x="0" y="624586"/>
                    <a:pt x="0" y="402336"/>
                  </a:cubicBezTo>
                  <a:close/>
                </a:path>
              </a:pathLst>
            </a:custGeom>
            <a:solidFill>
              <a:srgbClr val="0E1E31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0" y="0"/>
              <a:ext cx="832612" cy="832612"/>
            </a:xfrm>
            <a:custGeom>
              <a:avLst/>
              <a:gdLst/>
              <a:ahLst/>
              <a:cxnLst/>
              <a:rect l="l" t="t" r="r" b="b"/>
              <a:pathLst>
                <a:path w="832612" h="832612">
                  <a:moveTo>
                    <a:pt x="0" y="416306"/>
                  </a:moveTo>
                  <a:cubicBezTo>
                    <a:pt x="0" y="186436"/>
                    <a:pt x="186436" y="0"/>
                    <a:pt x="416306" y="0"/>
                  </a:cubicBezTo>
                  <a:lnTo>
                    <a:pt x="416306" y="13970"/>
                  </a:lnTo>
                  <a:lnTo>
                    <a:pt x="416306" y="0"/>
                  </a:lnTo>
                  <a:cubicBezTo>
                    <a:pt x="646176" y="0"/>
                    <a:pt x="832612" y="186436"/>
                    <a:pt x="832612" y="416306"/>
                  </a:cubicBezTo>
                  <a:lnTo>
                    <a:pt x="818642" y="416306"/>
                  </a:lnTo>
                  <a:lnTo>
                    <a:pt x="832612" y="416306"/>
                  </a:lnTo>
                  <a:cubicBezTo>
                    <a:pt x="832612" y="646176"/>
                    <a:pt x="646176" y="832612"/>
                    <a:pt x="416306" y="832612"/>
                  </a:cubicBezTo>
                  <a:lnTo>
                    <a:pt x="416306" y="818642"/>
                  </a:lnTo>
                  <a:lnTo>
                    <a:pt x="416306" y="832612"/>
                  </a:lnTo>
                  <a:cubicBezTo>
                    <a:pt x="186436" y="832612"/>
                    <a:pt x="0" y="646176"/>
                    <a:pt x="0" y="416306"/>
                  </a:cubicBezTo>
                  <a:lnTo>
                    <a:pt x="13970" y="416306"/>
                  </a:lnTo>
                  <a:lnTo>
                    <a:pt x="25781" y="423672"/>
                  </a:lnTo>
                  <a:cubicBezTo>
                    <a:pt x="22479" y="429006"/>
                    <a:pt x="16129" y="431419"/>
                    <a:pt x="10033" y="429641"/>
                  </a:cubicBezTo>
                  <a:cubicBezTo>
                    <a:pt x="3937" y="427863"/>
                    <a:pt x="0" y="422529"/>
                    <a:pt x="0" y="416306"/>
                  </a:cubicBezTo>
                  <a:moveTo>
                    <a:pt x="27940" y="416306"/>
                  </a:moveTo>
                  <a:lnTo>
                    <a:pt x="13970" y="416306"/>
                  </a:lnTo>
                  <a:lnTo>
                    <a:pt x="2159" y="408940"/>
                  </a:lnTo>
                  <a:cubicBezTo>
                    <a:pt x="5461" y="403606"/>
                    <a:pt x="11811" y="401193"/>
                    <a:pt x="17907" y="402971"/>
                  </a:cubicBezTo>
                  <a:cubicBezTo>
                    <a:pt x="24003" y="404749"/>
                    <a:pt x="28067" y="410210"/>
                    <a:pt x="28067" y="416433"/>
                  </a:cubicBezTo>
                  <a:cubicBezTo>
                    <a:pt x="28067" y="630936"/>
                    <a:pt x="201930" y="804799"/>
                    <a:pt x="416433" y="804799"/>
                  </a:cubicBezTo>
                  <a:cubicBezTo>
                    <a:pt x="630936" y="804799"/>
                    <a:pt x="804672" y="630809"/>
                    <a:pt x="804672" y="416306"/>
                  </a:cubicBezTo>
                  <a:cubicBezTo>
                    <a:pt x="804672" y="201803"/>
                    <a:pt x="630809" y="27940"/>
                    <a:pt x="416306" y="27940"/>
                  </a:cubicBezTo>
                  <a:lnTo>
                    <a:pt x="416306" y="13970"/>
                  </a:lnTo>
                  <a:lnTo>
                    <a:pt x="416306" y="27940"/>
                  </a:lnTo>
                  <a:cubicBezTo>
                    <a:pt x="201803" y="27940"/>
                    <a:pt x="27940" y="201803"/>
                    <a:pt x="27940" y="416306"/>
                  </a:cubicBezTo>
                  <a:close/>
                </a:path>
              </a:pathLst>
            </a:custGeom>
            <a:solidFill>
              <a:srgbClr val="E6A400"/>
            </a:solidFill>
          </p:spPr>
        </p:sp>
      </p:grpSp>
      <p:sp>
        <p:nvSpPr>
          <p:cNvPr id="43" name="Freeform 43" descr="preencoded.png"/>
          <p:cNvSpPr/>
          <p:nvPr/>
        </p:nvSpPr>
        <p:spPr>
          <a:xfrm>
            <a:off x="1124712" y="5513832"/>
            <a:ext cx="329184" cy="329184"/>
          </a:xfrm>
          <a:custGeom>
            <a:avLst/>
            <a:gdLst/>
            <a:ahLst/>
            <a:cxnLst/>
            <a:rect l="l" t="t" r="r" b="b"/>
            <a:pathLst>
              <a:path w="329184" h="329184">
                <a:moveTo>
                  <a:pt x="0" y="0"/>
                </a:moveTo>
                <a:lnTo>
                  <a:pt x="329184" y="0"/>
                </a:lnTo>
                <a:lnTo>
                  <a:pt x="329184" y="329184"/>
                </a:lnTo>
                <a:lnTo>
                  <a:pt x="0" y="329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1851660" y="5513832"/>
            <a:ext cx="480060" cy="246888"/>
            <a:chOff x="0" y="0"/>
            <a:chExt cx="640080" cy="32918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40080" cy="329184"/>
            </a:xfrm>
            <a:custGeom>
              <a:avLst/>
              <a:gdLst/>
              <a:ahLst/>
              <a:cxnLst/>
              <a:rect l="l" t="t" r="r" b="b"/>
              <a:pathLst>
                <a:path w="640080" h="329184">
                  <a:moveTo>
                    <a:pt x="0" y="0"/>
                  </a:moveTo>
                  <a:lnTo>
                    <a:pt x="640080" y="0"/>
                  </a:lnTo>
                  <a:lnTo>
                    <a:pt x="640080" y="329184"/>
                  </a:lnTo>
                  <a:lnTo>
                    <a:pt x="0" y="32918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15984" r="-15984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640080" cy="329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80"/>
                </a:lnSpc>
              </a:pPr>
              <a:r>
                <a:rPr lang="en-US" sz="1650" b="1">
                  <a:solidFill>
                    <a:srgbClr val="E6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02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496312" y="5458968"/>
            <a:ext cx="5417820" cy="415562"/>
            <a:chOff x="0" y="0"/>
            <a:chExt cx="7223760" cy="55408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223760" cy="554082"/>
            </a:xfrm>
            <a:custGeom>
              <a:avLst/>
              <a:gdLst/>
              <a:ahLst/>
              <a:cxnLst/>
              <a:rect l="l" t="t" r="r" b="b"/>
              <a:pathLst>
                <a:path w="7223760" h="554082">
                  <a:moveTo>
                    <a:pt x="0" y="0"/>
                  </a:moveTo>
                  <a:lnTo>
                    <a:pt x="7223760" y="0"/>
                  </a:lnTo>
                  <a:lnTo>
                    <a:pt x="7223760" y="554082"/>
                  </a:lnTo>
                  <a:lnTo>
                    <a:pt x="0" y="5540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14426" b="-193640"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7223760" cy="5540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64"/>
                </a:lnSpc>
              </a:pPr>
              <a:r>
                <a:rPr lang="en-US" sz="222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Praktinis mokymas dirbtuvėse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496312" y="5870448"/>
            <a:ext cx="6377940" cy="329184"/>
            <a:chOff x="0" y="0"/>
            <a:chExt cx="8503920" cy="43891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503920" cy="438912"/>
            </a:xfrm>
            <a:custGeom>
              <a:avLst/>
              <a:gdLst/>
              <a:ahLst/>
              <a:cxnLst/>
              <a:rect l="l" t="t" r="r" b="b"/>
              <a:pathLst>
                <a:path w="8503920" h="438912">
                  <a:moveTo>
                    <a:pt x="0" y="0"/>
                  </a:moveTo>
                  <a:lnTo>
                    <a:pt x="8503920" y="0"/>
                  </a:lnTo>
                  <a:lnTo>
                    <a:pt x="850392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327522" b="-327522"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0" y="0"/>
              <a:ext cx="8503920" cy="4389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89"/>
                </a:lnSpc>
              </a:pPr>
              <a:r>
                <a:rPr lang="en-US" sz="157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Darbai su įrankiais, medžiagomis ir profesine įranga.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80884" y="6275260"/>
            <a:ext cx="7694295" cy="13335"/>
            <a:chOff x="0" y="0"/>
            <a:chExt cx="10259060" cy="17780"/>
          </a:xfrm>
        </p:grpSpPr>
        <p:sp>
          <p:nvSpPr>
            <p:cNvPr id="54" name="Freeform 54"/>
            <p:cNvSpPr/>
            <p:nvPr/>
          </p:nvSpPr>
          <p:spPr>
            <a:xfrm>
              <a:off x="8890" y="0"/>
              <a:ext cx="10241280" cy="17780"/>
            </a:xfrm>
            <a:custGeom>
              <a:avLst/>
              <a:gdLst/>
              <a:ahLst/>
              <a:cxnLst/>
              <a:rect l="l" t="t" r="r" b="b"/>
              <a:pathLst>
                <a:path w="10241280" h="17780">
                  <a:moveTo>
                    <a:pt x="0" y="0"/>
                  </a:moveTo>
                  <a:lnTo>
                    <a:pt x="10241280" y="0"/>
                  </a:lnTo>
                  <a:lnTo>
                    <a:pt x="10241280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314764">
                <a:alpha val="56078"/>
              </a:srgbClr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977074" y="6463475"/>
            <a:ext cx="624459" cy="624459"/>
            <a:chOff x="0" y="0"/>
            <a:chExt cx="832612" cy="832612"/>
          </a:xfrm>
        </p:grpSpPr>
        <p:sp>
          <p:nvSpPr>
            <p:cNvPr id="56" name="Freeform 56"/>
            <p:cNvSpPr/>
            <p:nvPr/>
          </p:nvSpPr>
          <p:spPr>
            <a:xfrm>
              <a:off x="13970" y="13970"/>
              <a:ext cx="804672" cy="804672"/>
            </a:xfrm>
            <a:custGeom>
              <a:avLst/>
              <a:gdLst/>
              <a:ahLst/>
              <a:cxnLst/>
              <a:rect l="l" t="t" r="r" b="b"/>
              <a:pathLst>
                <a:path w="804672" h="804672">
                  <a:moveTo>
                    <a:pt x="0" y="402336"/>
                  </a:moveTo>
                  <a:cubicBezTo>
                    <a:pt x="0" y="180086"/>
                    <a:pt x="180086" y="0"/>
                    <a:pt x="402336" y="0"/>
                  </a:cubicBezTo>
                  <a:cubicBezTo>
                    <a:pt x="624586" y="0"/>
                    <a:pt x="804672" y="180086"/>
                    <a:pt x="804672" y="402336"/>
                  </a:cubicBezTo>
                  <a:cubicBezTo>
                    <a:pt x="804672" y="624586"/>
                    <a:pt x="624586" y="804672"/>
                    <a:pt x="402336" y="804672"/>
                  </a:cubicBezTo>
                  <a:cubicBezTo>
                    <a:pt x="180086" y="804672"/>
                    <a:pt x="0" y="624586"/>
                    <a:pt x="0" y="402336"/>
                  </a:cubicBezTo>
                  <a:close/>
                </a:path>
              </a:pathLst>
            </a:custGeom>
            <a:solidFill>
              <a:srgbClr val="0E1E31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832612" cy="832612"/>
            </a:xfrm>
            <a:custGeom>
              <a:avLst/>
              <a:gdLst/>
              <a:ahLst/>
              <a:cxnLst/>
              <a:rect l="l" t="t" r="r" b="b"/>
              <a:pathLst>
                <a:path w="832612" h="832612">
                  <a:moveTo>
                    <a:pt x="0" y="416306"/>
                  </a:moveTo>
                  <a:cubicBezTo>
                    <a:pt x="0" y="186436"/>
                    <a:pt x="186436" y="0"/>
                    <a:pt x="416306" y="0"/>
                  </a:cubicBezTo>
                  <a:lnTo>
                    <a:pt x="416306" y="13970"/>
                  </a:lnTo>
                  <a:lnTo>
                    <a:pt x="416306" y="0"/>
                  </a:lnTo>
                  <a:cubicBezTo>
                    <a:pt x="646176" y="0"/>
                    <a:pt x="832612" y="186436"/>
                    <a:pt x="832612" y="416306"/>
                  </a:cubicBezTo>
                  <a:lnTo>
                    <a:pt x="818642" y="416306"/>
                  </a:lnTo>
                  <a:lnTo>
                    <a:pt x="832612" y="416306"/>
                  </a:lnTo>
                  <a:cubicBezTo>
                    <a:pt x="832612" y="646176"/>
                    <a:pt x="646176" y="832612"/>
                    <a:pt x="416306" y="832612"/>
                  </a:cubicBezTo>
                  <a:lnTo>
                    <a:pt x="416306" y="818642"/>
                  </a:lnTo>
                  <a:lnTo>
                    <a:pt x="416306" y="832612"/>
                  </a:lnTo>
                  <a:cubicBezTo>
                    <a:pt x="186436" y="832612"/>
                    <a:pt x="0" y="646176"/>
                    <a:pt x="0" y="416306"/>
                  </a:cubicBezTo>
                  <a:lnTo>
                    <a:pt x="13970" y="416306"/>
                  </a:lnTo>
                  <a:lnTo>
                    <a:pt x="25781" y="423672"/>
                  </a:lnTo>
                  <a:cubicBezTo>
                    <a:pt x="22479" y="429006"/>
                    <a:pt x="16129" y="431419"/>
                    <a:pt x="10033" y="429641"/>
                  </a:cubicBezTo>
                  <a:cubicBezTo>
                    <a:pt x="3937" y="427863"/>
                    <a:pt x="0" y="422529"/>
                    <a:pt x="0" y="416306"/>
                  </a:cubicBezTo>
                  <a:moveTo>
                    <a:pt x="27940" y="416306"/>
                  </a:moveTo>
                  <a:lnTo>
                    <a:pt x="13970" y="416306"/>
                  </a:lnTo>
                  <a:lnTo>
                    <a:pt x="2159" y="408940"/>
                  </a:lnTo>
                  <a:cubicBezTo>
                    <a:pt x="5461" y="403606"/>
                    <a:pt x="11811" y="401193"/>
                    <a:pt x="17907" y="402971"/>
                  </a:cubicBezTo>
                  <a:cubicBezTo>
                    <a:pt x="24003" y="404749"/>
                    <a:pt x="28067" y="410210"/>
                    <a:pt x="28067" y="416433"/>
                  </a:cubicBezTo>
                  <a:cubicBezTo>
                    <a:pt x="28067" y="630936"/>
                    <a:pt x="201930" y="804799"/>
                    <a:pt x="416433" y="804799"/>
                  </a:cubicBezTo>
                  <a:cubicBezTo>
                    <a:pt x="630936" y="804799"/>
                    <a:pt x="804672" y="630809"/>
                    <a:pt x="804672" y="416306"/>
                  </a:cubicBezTo>
                  <a:cubicBezTo>
                    <a:pt x="804672" y="201803"/>
                    <a:pt x="630809" y="27940"/>
                    <a:pt x="416306" y="27940"/>
                  </a:cubicBezTo>
                  <a:lnTo>
                    <a:pt x="416306" y="13970"/>
                  </a:lnTo>
                  <a:lnTo>
                    <a:pt x="416306" y="27940"/>
                  </a:lnTo>
                  <a:cubicBezTo>
                    <a:pt x="201803" y="27940"/>
                    <a:pt x="27940" y="201803"/>
                    <a:pt x="27940" y="416306"/>
                  </a:cubicBezTo>
                  <a:close/>
                </a:path>
              </a:pathLst>
            </a:custGeom>
            <a:solidFill>
              <a:srgbClr val="E6A400"/>
            </a:solidFill>
          </p:spPr>
        </p:sp>
      </p:grpSp>
      <p:sp>
        <p:nvSpPr>
          <p:cNvPr id="58" name="Freeform 58" descr="preencoded.png"/>
          <p:cNvSpPr/>
          <p:nvPr/>
        </p:nvSpPr>
        <p:spPr>
          <a:xfrm>
            <a:off x="1124712" y="6583680"/>
            <a:ext cx="329184" cy="329184"/>
          </a:xfrm>
          <a:custGeom>
            <a:avLst/>
            <a:gdLst/>
            <a:ahLst/>
            <a:cxnLst/>
            <a:rect l="l" t="t" r="r" b="b"/>
            <a:pathLst>
              <a:path w="329184" h="329184">
                <a:moveTo>
                  <a:pt x="0" y="0"/>
                </a:moveTo>
                <a:lnTo>
                  <a:pt x="329184" y="0"/>
                </a:lnTo>
                <a:lnTo>
                  <a:pt x="329184" y="329184"/>
                </a:lnTo>
                <a:lnTo>
                  <a:pt x="0" y="3291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9" name="Group 59"/>
          <p:cNvGrpSpPr/>
          <p:nvPr/>
        </p:nvGrpSpPr>
        <p:grpSpPr>
          <a:xfrm>
            <a:off x="1851660" y="6583680"/>
            <a:ext cx="480060" cy="308735"/>
            <a:chOff x="0" y="0"/>
            <a:chExt cx="640080" cy="41164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40080" cy="411646"/>
            </a:xfrm>
            <a:custGeom>
              <a:avLst/>
              <a:gdLst/>
              <a:ahLst/>
              <a:cxnLst/>
              <a:rect l="l" t="t" r="r" b="b"/>
              <a:pathLst>
                <a:path w="640080" h="411646">
                  <a:moveTo>
                    <a:pt x="0" y="0"/>
                  </a:moveTo>
                  <a:lnTo>
                    <a:pt x="640080" y="0"/>
                  </a:lnTo>
                  <a:lnTo>
                    <a:pt x="640080" y="411646"/>
                  </a:lnTo>
                  <a:lnTo>
                    <a:pt x="0" y="41164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15984" r="-15984" b="20032"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640080" cy="41164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80"/>
                </a:lnSpc>
              </a:pPr>
              <a:r>
                <a:rPr lang="en-US" sz="1650" b="1">
                  <a:solidFill>
                    <a:srgbClr val="E6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03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2496312" y="6528816"/>
            <a:ext cx="5417820" cy="415562"/>
            <a:chOff x="0" y="0"/>
            <a:chExt cx="7223760" cy="55408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7223760" cy="554082"/>
            </a:xfrm>
            <a:custGeom>
              <a:avLst/>
              <a:gdLst/>
              <a:ahLst/>
              <a:cxnLst/>
              <a:rect l="l" t="t" r="r" b="b"/>
              <a:pathLst>
                <a:path w="7223760" h="554082">
                  <a:moveTo>
                    <a:pt x="0" y="0"/>
                  </a:moveTo>
                  <a:lnTo>
                    <a:pt x="7223760" y="0"/>
                  </a:lnTo>
                  <a:lnTo>
                    <a:pt x="7223760" y="554082"/>
                  </a:lnTo>
                  <a:lnTo>
                    <a:pt x="0" y="5540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14426" b="-193640"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0" y="0"/>
              <a:ext cx="7223760" cy="5540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64"/>
                </a:lnSpc>
              </a:pPr>
              <a:r>
                <a:rPr lang="en-US" sz="222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Imitacinė gamybinė aplinka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496312" y="6940296"/>
            <a:ext cx="6377940" cy="329184"/>
            <a:chOff x="0" y="0"/>
            <a:chExt cx="8503920" cy="438912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503920" cy="438912"/>
            </a:xfrm>
            <a:custGeom>
              <a:avLst/>
              <a:gdLst/>
              <a:ahLst/>
              <a:cxnLst/>
              <a:rect l="l" t="t" r="r" b="b"/>
              <a:pathLst>
                <a:path w="8503920" h="438912">
                  <a:moveTo>
                    <a:pt x="0" y="0"/>
                  </a:moveTo>
                  <a:lnTo>
                    <a:pt x="8503920" y="0"/>
                  </a:lnTo>
                  <a:lnTo>
                    <a:pt x="850392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327522" b="-327522"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0" y="0"/>
              <a:ext cx="8503920" cy="4389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89"/>
                </a:lnSpc>
              </a:pPr>
              <a:r>
                <a:rPr lang="en-US" sz="157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Situacijos, artimos būsimai darbo vietai.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980884" y="7345108"/>
            <a:ext cx="7694295" cy="13335"/>
            <a:chOff x="0" y="0"/>
            <a:chExt cx="10259060" cy="17780"/>
          </a:xfrm>
        </p:grpSpPr>
        <p:sp>
          <p:nvSpPr>
            <p:cNvPr id="69" name="Freeform 69"/>
            <p:cNvSpPr/>
            <p:nvPr/>
          </p:nvSpPr>
          <p:spPr>
            <a:xfrm>
              <a:off x="8890" y="0"/>
              <a:ext cx="10241280" cy="17780"/>
            </a:xfrm>
            <a:custGeom>
              <a:avLst/>
              <a:gdLst/>
              <a:ahLst/>
              <a:cxnLst/>
              <a:rect l="l" t="t" r="r" b="b"/>
              <a:pathLst>
                <a:path w="10241280" h="17780">
                  <a:moveTo>
                    <a:pt x="0" y="0"/>
                  </a:moveTo>
                  <a:lnTo>
                    <a:pt x="10241280" y="0"/>
                  </a:lnTo>
                  <a:lnTo>
                    <a:pt x="10241280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314764">
                <a:alpha val="56078"/>
              </a:srgbClr>
            </a:solidFill>
          </p:spPr>
        </p:sp>
      </p:grpSp>
      <p:grpSp>
        <p:nvGrpSpPr>
          <p:cNvPr id="70" name="Group 70"/>
          <p:cNvGrpSpPr/>
          <p:nvPr/>
        </p:nvGrpSpPr>
        <p:grpSpPr>
          <a:xfrm>
            <a:off x="977074" y="7533322"/>
            <a:ext cx="624459" cy="624459"/>
            <a:chOff x="0" y="0"/>
            <a:chExt cx="832612" cy="832612"/>
          </a:xfrm>
        </p:grpSpPr>
        <p:sp>
          <p:nvSpPr>
            <p:cNvPr id="71" name="Freeform 71"/>
            <p:cNvSpPr/>
            <p:nvPr/>
          </p:nvSpPr>
          <p:spPr>
            <a:xfrm>
              <a:off x="13970" y="13970"/>
              <a:ext cx="804672" cy="804672"/>
            </a:xfrm>
            <a:custGeom>
              <a:avLst/>
              <a:gdLst/>
              <a:ahLst/>
              <a:cxnLst/>
              <a:rect l="l" t="t" r="r" b="b"/>
              <a:pathLst>
                <a:path w="804672" h="804672">
                  <a:moveTo>
                    <a:pt x="0" y="402336"/>
                  </a:moveTo>
                  <a:cubicBezTo>
                    <a:pt x="0" y="180086"/>
                    <a:pt x="180086" y="0"/>
                    <a:pt x="402336" y="0"/>
                  </a:cubicBezTo>
                  <a:cubicBezTo>
                    <a:pt x="624586" y="0"/>
                    <a:pt x="804672" y="180086"/>
                    <a:pt x="804672" y="402336"/>
                  </a:cubicBezTo>
                  <a:cubicBezTo>
                    <a:pt x="804672" y="624586"/>
                    <a:pt x="624586" y="804672"/>
                    <a:pt x="402336" y="804672"/>
                  </a:cubicBezTo>
                  <a:cubicBezTo>
                    <a:pt x="180086" y="804672"/>
                    <a:pt x="0" y="624586"/>
                    <a:pt x="0" y="402336"/>
                  </a:cubicBezTo>
                  <a:close/>
                </a:path>
              </a:pathLst>
            </a:custGeom>
            <a:solidFill>
              <a:srgbClr val="0E1E31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0"/>
              <a:ext cx="832612" cy="832612"/>
            </a:xfrm>
            <a:custGeom>
              <a:avLst/>
              <a:gdLst/>
              <a:ahLst/>
              <a:cxnLst/>
              <a:rect l="l" t="t" r="r" b="b"/>
              <a:pathLst>
                <a:path w="832612" h="832612">
                  <a:moveTo>
                    <a:pt x="0" y="416306"/>
                  </a:moveTo>
                  <a:cubicBezTo>
                    <a:pt x="0" y="186436"/>
                    <a:pt x="186436" y="0"/>
                    <a:pt x="416306" y="0"/>
                  </a:cubicBezTo>
                  <a:lnTo>
                    <a:pt x="416306" y="13970"/>
                  </a:lnTo>
                  <a:lnTo>
                    <a:pt x="416306" y="0"/>
                  </a:lnTo>
                  <a:cubicBezTo>
                    <a:pt x="646176" y="0"/>
                    <a:pt x="832612" y="186436"/>
                    <a:pt x="832612" y="416306"/>
                  </a:cubicBezTo>
                  <a:lnTo>
                    <a:pt x="818642" y="416306"/>
                  </a:lnTo>
                  <a:lnTo>
                    <a:pt x="832612" y="416306"/>
                  </a:lnTo>
                  <a:cubicBezTo>
                    <a:pt x="832612" y="646176"/>
                    <a:pt x="646176" y="832612"/>
                    <a:pt x="416306" y="832612"/>
                  </a:cubicBezTo>
                  <a:lnTo>
                    <a:pt x="416306" y="818642"/>
                  </a:lnTo>
                  <a:lnTo>
                    <a:pt x="416306" y="832612"/>
                  </a:lnTo>
                  <a:cubicBezTo>
                    <a:pt x="186436" y="832612"/>
                    <a:pt x="0" y="646176"/>
                    <a:pt x="0" y="416306"/>
                  </a:cubicBezTo>
                  <a:lnTo>
                    <a:pt x="13970" y="416306"/>
                  </a:lnTo>
                  <a:lnTo>
                    <a:pt x="25781" y="423672"/>
                  </a:lnTo>
                  <a:cubicBezTo>
                    <a:pt x="22479" y="429006"/>
                    <a:pt x="16129" y="431419"/>
                    <a:pt x="10033" y="429641"/>
                  </a:cubicBezTo>
                  <a:cubicBezTo>
                    <a:pt x="3937" y="427863"/>
                    <a:pt x="0" y="422529"/>
                    <a:pt x="0" y="416306"/>
                  </a:cubicBezTo>
                  <a:moveTo>
                    <a:pt x="27940" y="416306"/>
                  </a:moveTo>
                  <a:lnTo>
                    <a:pt x="13970" y="416306"/>
                  </a:lnTo>
                  <a:lnTo>
                    <a:pt x="2159" y="408940"/>
                  </a:lnTo>
                  <a:cubicBezTo>
                    <a:pt x="5461" y="403606"/>
                    <a:pt x="11811" y="401193"/>
                    <a:pt x="17907" y="402971"/>
                  </a:cubicBezTo>
                  <a:cubicBezTo>
                    <a:pt x="24003" y="404749"/>
                    <a:pt x="28067" y="410210"/>
                    <a:pt x="28067" y="416433"/>
                  </a:cubicBezTo>
                  <a:cubicBezTo>
                    <a:pt x="28067" y="630936"/>
                    <a:pt x="201930" y="804799"/>
                    <a:pt x="416433" y="804799"/>
                  </a:cubicBezTo>
                  <a:cubicBezTo>
                    <a:pt x="630936" y="804799"/>
                    <a:pt x="804672" y="630809"/>
                    <a:pt x="804672" y="416306"/>
                  </a:cubicBezTo>
                  <a:cubicBezTo>
                    <a:pt x="804672" y="201803"/>
                    <a:pt x="630809" y="27940"/>
                    <a:pt x="416306" y="27940"/>
                  </a:cubicBezTo>
                  <a:lnTo>
                    <a:pt x="416306" y="13970"/>
                  </a:lnTo>
                  <a:lnTo>
                    <a:pt x="416306" y="27940"/>
                  </a:lnTo>
                  <a:cubicBezTo>
                    <a:pt x="201803" y="27940"/>
                    <a:pt x="27940" y="201803"/>
                    <a:pt x="27940" y="416306"/>
                  </a:cubicBezTo>
                  <a:close/>
                </a:path>
              </a:pathLst>
            </a:custGeom>
            <a:solidFill>
              <a:srgbClr val="E6A400"/>
            </a:solidFill>
          </p:spPr>
        </p:sp>
      </p:grpSp>
      <p:sp>
        <p:nvSpPr>
          <p:cNvPr id="73" name="Freeform 73" descr="preencoded.png"/>
          <p:cNvSpPr/>
          <p:nvPr/>
        </p:nvSpPr>
        <p:spPr>
          <a:xfrm>
            <a:off x="1124712" y="7653528"/>
            <a:ext cx="329184" cy="329184"/>
          </a:xfrm>
          <a:custGeom>
            <a:avLst/>
            <a:gdLst/>
            <a:ahLst/>
            <a:cxnLst/>
            <a:rect l="l" t="t" r="r" b="b"/>
            <a:pathLst>
              <a:path w="329184" h="329184">
                <a:moveTo>
                  <a:pt x="0" y="0"/>
                </a:moveTo>
                <a:lnTo>
                  <a:pt x="329184" y="0"/>
                </a:lnTo>
                <a:lnTo>
                  <a:pt x="329184" y="329184"/>
                </a:lnTo>
                <a:lnTo>
                  <a:pt x="0" y="329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74"/>
          <p:cNvGrpSpPr/>
          <p:nvPr/>
        </p:nvGrpSpPr>
        <p:grpSpPr>
          <a:xfrm>
            <a:off x="1851660" y="7653528"/>
            <a:ext cx="480060" cy="246888"/>
            <a:chOff x="0" y="0"/>
            <a:chExt cx="640080" cy="329184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640080" cy="329184"/>
            </a:xfrm>
            <a:custGeom>
              <a:avLst/>
              <a:gdLst/>
              <a:ahLst/>
              <a:cxnLst/>
              <a:rect l="l" t="t" r="r" b="b"/>
              <a:pathLst>
                <a:path w="640080" h="329184">
                  <a:moveTo>
                    <a:pt x="0" y="0"/>
                  </a:moveTo>
                  <a:lnTo>
                    <a:pt x="640080" y="0"/>
                  </a:lnTo>
                  <a:lnTo>
                    <a:pt x="640080" y="329184"/>
                  </a:lnTo>
                  <a:lnTo>
                    <a:pt x="0" y="32918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15984" r="-15984"/>
              </a:stretch>
            </a:blip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640080" cy="329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80"/>
                </a:lnSpc>
              </a:pPr>
              <a:r>
                <a:rPr lang="en-US" sz="1650" b="1">
                  <a:solidFill>
                    <a:srgbClr val="E6A4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04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2496312" y="7533322"/>
            <a:ext cx="5417820" cy="415562"/>
            <a:chOff x="0" y="0"/>
            <a:chExt cx="7223760" cy="554082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7223760" cy="554082"/>
            </a:xfrm>
            <a:custGeom>
              <a:avLst/>
              <a:gdLst/>
              <a:ahLst/>
              <a:cxnLst/>
              <a:rect l="l" t="t" r="r" b="b"/>
              <a:pathLst>
                <a:path w="7223760" h="554082">
                  <a:moveTo>
                    <a:pt x="0" y="0"/>
                  </a:moveTo>
                  <a:lnTo>
                    <a:pt x="7223760" y="0"/>
                  </a:lnTo>
                  <a:lnTo>
                    <a:pt x="7223760" y="554082"/>
                  </a:lnTo>
                  <a:lnTo>
                    <a:pt x="0" y="55408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14426" b="-193640"/>
              </a:stretch>
            </a:blipFill>
          </p:spPr>
        </p:sp>
        <p:sp>
          <p:nvSpPr>
            <p:cNvPr id="79" name="TextBox 79"/>
            <p:cNvSpPr txBox="1"/>
            <p:nvPr/>
          </p:nvSpPr>
          <p:spPr>
            <a:xfrm>
              <a:off x="0" y="0"/>
              <a:ext cx="7223760" cy="5540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64"/>
                </a:lnSpc>
              </a:pPr>
              <a:r>
                <a:rPr lang="en-US" sz="222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Praktika ir pameistrystė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2496312" y="7948884"/>
            <a:ext cx="6377940" cy="329184"/>
            <a:chOff x="0" y="0"/>
            <a:chExt cx="8503920" cy="438912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503920" cy="438912"/>
            </a:xfrm>
            <a:custGeom>
              <a:avLst/>
              <a:gdLst/>
              <a:ahLst/>
              <a:cxnLst/>
              <a:rect l="l" t="t" r="r" b="b"/>
              <a:pathLst>
                <a:path w="8503920" h="438912">
                  <a:moveTo>
                    <a:pt x="0" y="0"/>
                  </a:moveTo>
                  <a:lnTo>
                    <a:pt x="8503920" y="0"/>
                  </a:lnTo>
                  <a:lnTo>
                    <a:pt x="850392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327522" b="-327522"/>
              </a:stretch>
            </a:blipFill>
          </p:spPr>
        </p:sp>
        <p:sp>
          <p:nvSpPr>
            <p:cNvPr id="82" name="TextBox 82"/>
            <p:cNvSpPr txBox="1"/>
            <p:nvPr/>
          </p:nvSpPr>
          <p:spPr>
            <a:xfrm>
              <a:off x="0" y="0"/>
              <a:ext cx="8503920" cy="4389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89"/>
                </a:lnSpc>
              </a:pPr>
              <a:r>
                <a:rPr lang="en-US" sz="1575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Mokymasis įmonėse ir ryšys su darbdaviais.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6353663" y="511683"/>
            <a:ext cx="67056" cy="67056"/>
            <a:chOff x="0" y="0"/>
            <a:chExt cx="89408" cy="89408"/>
          </a:xfrm>
        </p:grpSpPr>
        <p:sp>
          <p:nvSpPr>
            <p:cNvPr id="84" name="Freeform 84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6" name="Group 86"/>
          <p:cNvGrpSpPr/>
          <p:nvPr/>
        </p:nvGrpSpPr>
        <p:grpSpPr>
          <a:xfrm>
            <a:off x="16518255" y="511683"/>
            <a:ext cx="67056" cy="67056"/>
            <a:chOff x="0" y="0"/>
            <a:chExt cx="89408" cy="89408"/>
          </a:xfrm>
        </p:grpSpPr>
        <p:sp>
          <p:nvSpPr>
            <p:cNvPr id="87" name="Freeform 8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8" name="Freeform 88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9" name="Group 89"/>
          <p:cNvGrpSpPr/>
          <p:nvPr/>
        </p:nvGrpSpPr>
        <p:grpSpPr>
          <a:xfrm>
            <a:off x="16682847" y="511683"/>
            <a:ext cx="67056" cy="67056"/>
            <a:chOff x="0" y="0"/>
            <a:chExt cx="89408" cy="89408"/>
          </a:xfrm>
        </p:grpSpPr>
        <p:sp>
          <p:nvSpPr>
            <p:cNvPr id="90" name="Freeform 90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Freeform 91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2" name="Group 92"/>
          <p:cNvGrpSpPr/>
          <p:nvPr/>
        </p:nvGrpSpPr>
        <p:grpSpPr>
          <a:xfrm>
            <a:off x="16847439" y="511683"/>
            <a:ext cx="67056" cy="67056"/>
            <a:chOff x="0" y="0"/>
            <a:chExt cx="89408" cy="89408"/>
          </a:xfrm>
        </p:grpSpPr>
        <p:sp>
          <p:nvSpPr>
            <p:cNvPr id="93" name="Freeform 9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5" name="Group 95"/>
          <p:cNvGrpSpPr/>
          <p:nvPr/>
        </p:nvGrpSpPr>
        <p:grpSpPr>
          <a:xfrm>
            <a:off x="16353663" y="689991"/>
            <a:ext cx="67056" cy="67056"/>
            <a:chOff x="0" y="0"/>
            <a:chExt cx="89408" cy="89408"/>
          </a:xfrm>
        </p:grpSpPr>
        <p:sp>
          <p:nvSpPr>
            <p:cNvPr id="96" name="Freeform 96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8" name="Group 98"/>
          <p:cNvGrpSpPr/>
          <p:nvPr/>
        </p:nvGrpSpPr>
        <p:grpSpPr>
          <a:xfrm>
            <a:off x="16518255" y="689991"/>
            <a:ext cx="67056" cy="67056"/>
            <a:chOff x="0" y="0"/>
            <a:chExt cx="89408" cy="89408"/>
          </a:xfrm>
        </p:grpSpPr>
        <p:sp>
          <p:nvSpPr>
            <p:cNvPr id="99" name="Freeform 9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1" name="Group 101"/>
          <p:cNvGrpSpPr/>
          <p:nvPr/>
        </p:nvGrpSpPr>
        <p:grpSpPr>
          <a:xfrm>
            <a:off x="16682847" y="689991"/>
            <a:ext cx="67056" cy="67056"/>
            <a:chOff x="0" y="0"/>
            <a:chExt cx="89408" cy="89408"/>
          </a:xfrm>
        </p:grpSpPr>
        <p:sp>
          <p:nvSpPr>
            <p:cNvPr id="102" name="Freeform 102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3" name="Freeform 103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4" name="Group 104"/>
          <p:cNvGrpSpPr/>
          <p:nvPr/>
        </p:nvGrpSpPr>
        <p:grpSpPr>
          <a:xfrm>
            <a:off x="16847439" y="689991"/>
            <a:ext cx="67056" cy="67056"/>
            <a:chOff x="0" y="0"/>
            <a:chExt cx="89408" cy="89408"/>
          </a:xfrm>
        </p:grpSpPr>
        <p:sp>
          <p:nvSpPr>
            <p:cNvPr id="105" name="Freeform 10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6" name="Freeform 106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7" name="Group 107"/>
          <p:cNvGrpSpPr/>
          <p:nvPr/>
        </p:nvGrpSpPr>
        <p:grpSpPr>
          <a:xfrm>
            <a:off x="16353663" y="868299"/>
            <a:ext cx="67056" cy="67056"/>
            <a:chOff x="0" y="0"/>
            <a:chExt cx="89408" cy="89408"/>
          </a:xfrm>
        </p:grpSpPr>
        <p:sp>
          <p:nvSpPr>
            <p:cNvPr id="108" name="Freeform 108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0" name="Group 110"/>
          <p:cNvGrpSpPr/>
          <p:nvPr/>
        </p:nvGrpSpPr>
        <p:grpSpPr>
          <a:xfrm>
            <a:off x="16518255" y="868299"/>
            <a:ext cx="67056" cy="67056"/>
            <a:chOff x="0" y="0"/>
            <a:chExt cx="89408" cy="89408"/>
          </a:xfrm>
        </p:grpSpPr>
        <p:sp>
          <p:nvSpPr>
            <p:cNvPr id="111" name="Freeform 11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2" name="Freeform 112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3" name="Group 113"/>
          <p:cNvGrpSpPr/>
          <p:nvPr/>
        </p:nvGrpSpPr>
        <p:grpSpPr>
          <a:xfrm>
            <a:off x="16682847" y="868299"/>
            <a:ext cx="67056" cy="67056"/>
            <a:chOff x="0" y="0"/>
            <a:chExt cx="89408" cy="89408"/>
          </a:xfrm>
        </p:grpSpPr>
        <p:sp>
          <p:nvSpPr>
            <p:cNvPr id="114" name="Freeform 114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5" name="Freeform 115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6" name="Group 116"/>
          <p:cNvGrpSpPr/>
          <p:nvPr/>
        </p:nvGrpSpPr>
        <p:grpSpPr>
          <a:xfrm>
            <a:off x="16847439" y="868299"/>
            <a:ext cx="67056" cy="67056"/>
            <a:chOff x="0" y="0"/>
            <a:chExt cx="89408" cy="89408"/>
          </a:xfrm>
        </p:grpSpPr>
        <p:sp>
          <p:nvSpPr>
            <p:cNvPr id="117" name="Freeform 1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8" name="Freeform 118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9" name="Group 119"/>
          <p:cNvGrpSpPr/>
          <p:nvPr/>
        </p:nvGrpSpPr>
        <p:grpSpPr>
          <a:xfrm>
            <a:off x="16353663" y="1046607"/>
            <a:ext cx="67056" cy="67056"/>
            <a:chOff x="0" y="0"/>
            <a:chExt cx="89408" cy="89408"/>
          </a:xfrm>
        </p:grpSpPr>
        <p:sp>
          <p:nvSpPr>
            <p:cNvPr id="120" name="Freeform 120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2" name="Group 122"/>
          <p:cNvGrpSpPr/>
          <p:nvPr/>
        </p:nvGrpSpPr>
        <p:grpSpPr>
          <a:xfrm>
            <a:off x="16518255" y="1046607"/>
            <a:ext cx="67056" cy="67056"/>
            <a:chOff x="0" y="0"/>
            <a:chExt cx="89408" cy="89408"/>
          </a:xfrm>
        </p:grpSpPr>
        <p:sp>
          <p:nvSpPr>
            <p:cNvPr id="123" name="Freeform 1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4" name="Freeform 124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5" name="Group 125"/>
          <p:cNvGrpSpPr/>
          <p:nvPr/>
        </p:nvGrpSpPr>
        <p:grpSpPr>
          <a:xfrm>
            <a:off x="16682847" y="1046607"/>
            <a:ext cx="67056" cy="67056"/>
            <a:chOff x="0" y="0"/>
            <a:chExt cx="89408" cy="89408"/>
          </a:xfrm>
        </p:grpSpPr>
        <p:sp>
          <p:nvSpPr>
            <p:cNvPr id="126" name="Freeform 126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7" name="Freeform 127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8" name="Group 128"/>
          <p:cNvGrpSpPr/>
          <p:nvPr/>
        </p:nvGrpSpPr>
        <p:grpSpPr>
          <a:xfrm>
            <a:off x="16847439" y="1046607"/>
            <a:ext cx="67056" cy="67056"/>
            <a:chOff x="0" y="0"/>
            <a:chExt cx="89408" cy="89408"/>
          </a:xfrm>
        </p:grpSpPr>
        <p:sp>
          <p:nvSpPr>
            <p:cNvPr id="129" name="Freeform 1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0" name="Freeform 130"/>
            <p:cNvSpPr/>
            <p:nvPr/>
          </p:nvSpPr>
          <p:spPr>
            <a:xfrm>
              <a:off x="0" y="0"/>
              <a:ext cx="89408" cy="89408"/>
            </a:xfrm>
            <a:custGeom>
              <a:avLst/>
              <a:gdLst/>
              <a:ahLst/>
              <a:cxnLst/>
              <a:rect l="l" t="t" r="r" b="b"/>
              <a:pathLst>
                <a:path w="89408" h="89408">
                  <a:moveTo>
                    <a:pt x="0" y="44704"/>
                  </a:moveTo>
                  <a:cubicBezTo>
                    <a:pt x="0" y="20066"/>
                    <a:pt x="20066" y="0"/>
                    <a:pt x="44704" y="0"/>
                  </a:cubicBezTo>
                  <a:lnTo>
                    <a:pt x="44704" y="12700"/>
                  </a:lnTo>
                  <a:lnTo>
                    <a:pt x="44704" y="0"/>
                  </a:lnTo>
                  <a:cubicBezTo>
                    <a:pt x="69342" y="0"/>
                    <a:pt x="89408" y="20066"/>
                    <a:pt x="89408" y="44704"/>
                  </a:cubicBezTo>
                  <a:lnTo>
                    <a:pt x="76708" y="44704"/>
                  </a:lnTo>
                  <a:lnTo>
                    <a:pt x="89408" y="44704"/>
                  </a:lnTo>
                  <a:cubicBezTo>
                    <a:pt x="89408" y="69342"/>
                    <a:pt x="69342" y="89408"/>
                    <a:pt x="44704" y="89408"/>
                  </a:cubicBezTo>
                  <a:lnTo>
                    <a:pt x="44704" y="76708"/>
                  </a:lnTo>
                  <a:lnTo>
                    <a:pt x="44704" y="89408"/>
                  </a:lnTo>
                  <a:cubicBezTo>
                    <a:pt x="20066" y="89408"/>
                    <a:pt x="0" y="69342"/>
                    <a:pt x="0" y="44704"/>
                  </a:cubicBezTo>
                  <a:lnTo>
                    <a:pt x="12700" y="44704"/>
                  </a:lnTo>
                  <a:lnTo>
                    <a:pt x="25400" y="44704"/>
                  </a:lnTo>
                  <a:lnTo>
                    <a:pt x="12700" y="44704"/>
                  </a:lnTo>
                  <a:lnTo>
                    <a:pt x="0" y="44704"/>
                  </a:lnTo>
                  <a:moveTo>
                    <a:pt x="25400" y="44704"/>
                  </a:moveTo>
                  <a:cubicBezTo>
                    <a:pt x="25400" y="51689"/>
                    <a:pt x="19685" y="57404"/>
                    <a:pt x="12700" y="57404"/>
                  </a:cubicBezTo>
                  <a:cubicBezTo>
                    <a:pt x="5715" y="57404"/>
                    <a:pt x="0" y="51689"/>
                    <a:pt x="0" y="44704"/>
                  </a:cubicBezTo>
                  <a:cubicBezTo>
                    <a:pt x="0" y="37719"/>
                    <a:pt x="5715" y="32004"/>
                    <a:pt x="12700" y="32004"/>
                  </a:cubicBezTo>
                  <a:cubicBezTo>
                    <a:pt x="19685" y="32004"/>
                    <a:pt x="25400" y="37719"/>
                    <a:pt x="25400" y="44704"/>
                  </a:cubicBezTo>
                  <a:cubicBezTo>
                    <a:pt x="25400" y="55372"/>
                    <a:pt x="34036" y="64008"/>
                    <a:pt x="44704" y="64008"/>
                  </a:cubicBezTo>
                  <a:cubicBezTo>
                    <a:pt x="55372" y="64008"/>
                    <a:pt x="64008" y="55372"/>
                    <a:pt x="64008" y="44704"/>
                  </a:cubicBezTo>
                  <a:cubicBezTo>
                    <a:pt x="64008" y="34036"/>
                    <a:pt x="55372" y="25400"/>
                    <a:pt x="44704" y="25400"/>
                  </a:cubicBezTo>
                  <a:lnTo>
                    <a:pt x="44704" y="12700"/>
                  </a:lnTo>
                  <a:lnTo>
                    <a:pt x="44704" y="25400"/>
                  </a:lnTo>
                  <a:cubicBezTo>
                    <a:pt x="34036" y="25400"/>
                    <a:pt x="25400" y="34036"/>
                    <a:pt x="25400" y="447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1" name="Freeform 131"/>
          <p:cNvSpPr/>
          <p:nvPr/>
        </p:nvSpPr>
        <p:spPr>
          <a:xfrm>
            <a:off x="8031010" y="1126786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5"/>
                </a:lnTo>
                <a:lnTo>
                  <a:pt x="0" y="205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2" name="Group 132"/>
          <p:cNvGrpSpPr/>
          <p:nvPr/>
        </p:nvGrpSpPr>
        <p:grpSpPr>
          <a:xfrm>
            <a:off x="-1494391" y="8329232"/>
            <a:ext cx="21276782" cy="886412"/>
            <a:chOff x="0" y="0"/>
            <a:chExt cx="5603762" cy="233458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5603761" cy="233458"/>
            </a:xfrm>
            <a:custGeom>
              <a:avLst/>
              <a:gdLst/>
              <a:ahLst/>
              <a:cxnLst/>
              <a:rect l="l" t="t" r="r" b="b"/>
              <a:pathLst>
                <a:path w="5603761" h="233458">
                  <a:moveTo>
                    <a:pt x="0" y="0"/>
                  </a:moveTo>
                  <a:lnTo>
                    <a:pt x="5603761" y="0"/>
                  </a:lnTo>
                  <a:lnTo>
                    <a:pt x="5603761" y="233458"/>
                  </a:lnTo>
                  <a:lnTo>
                    <a:pt x="0" y="233458"/>
                  </a:lnTo>
                  <a:close/>
                </a:path>
              </a:pathLst>
            </a:custGeom>
            <a:solidFill>
              <a:srgbClr val="E5A000">
                <a:alpha val="34902"/>
              </a:srgbClr>
            </a:solidFill>
          </p:spPr>
        </p:sp>
        <p:sp>
          <p:nvSpPr>
            <p:cNvPr id="134" name="TextBox 134"/>
            <p:cNvSpPr txBox="1"/>
            <p:nvPr/>
          </p:nvSpPr>
          <p:spPr>
            <a:xfrm>
              <a:off x="0" y="-38100"/>
              <a:ext cx="5603762" cy="271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504463" y="9830407"/>
            <a:ext cx="4291382" cy="332475"/>
            <a:chOff x="0" y="0"/>
            <a:chExt cx="5721843" cy="443301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5721842" cy="443297"/>
            </a:xfrm>
            <a:custGeom>
              <a:avLst/>
              <a:gdLst/>
              <a:ahLst/>
              <a:cxnLst/>
              <a:rect l="l" t="t" r="r" b="b"/>
              <a:pathLst>
                <a:path w="5721842" h="443297">
                  <a:moveTo>
                    <a:pt x="0" y="0"/>
                  </a:moveTo>
                  <a:lnTo>
                    <a:pt x="5721842" y="0"/>
                  </a:lnTo>
                  <a:lnTo>
                    <a:pt x="5721842" y="443297"/>
                  </a:lnTo>
                  <a:lnTo>
                    <a:pt x="0" y="44329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39613" r="26430" b="-130444"/>
              </a:stretch>
            </a:blipFill>
          </p:spPr>
        </p:sp>
        <p:sp>
          <p:nvSpPr>
            <p:cNvPr id="137" name="TextBox 137"/>
            <p:cNvSpPr txBox="1"/>
            <p:nvPr/>
          </p:nvSpPr>
          <p:spPr>
            <a:xfrm>
              <a:off x="0" y="0"/>
              <a:ext cx="5721843" cy="4433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32"/>
                </a:lnSpc>
              </a:pPr>
              <a:r>
                <a:rPr lang="en-US" sz="1776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VSRC • stojantiesiems</a:t>
              </a:r>
            </a:p>
          </p:txBody>
        </p:sp>
      </p:grpSp>
      <p:sp>
        <p:nvSpPr>
          <p:cNvPr id="138" name="TextBox 138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01973" y="2656948"/>
            <a:ext cx="10039712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4"/>
              </a:lnSpc>
              <a:spcBef>
                <a:spcPct val="0"/>
              </a:spcBef>
            </a:pPr>
            <a:r>
              <a:rPr lang="en-US" sz="5254" b="1" u="none" strike="noStrike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Mokymo bazė ir aplinka</a:t>
            </a:r>
          </a:p>
        </p:txBody>
      </p:sp>
      <p:sp>
        <p:nvSpPr>
          <p:cNvPr id="3" name="Freeform 3"/>
          <p:cNvSpPr/>
          <p:nvPr/>
        </p:nvSpPr>
        <p:spPr>
          <a:xfrm>
            <a:off x="15289110" y="1147488"/>
            <a:ext cx="1262804" cy="1131932"/>
          </a:xfrm>
          <a:custGeom>
            <a:avLst/>
            <a:gdLst/>
            <a:ahLst/>
            <a:cxnLst/>
            <a:rect l="l" t="t" r="r" b="b"/>
            <a:pathLst>
              <a:path w="1262804" h="1131932">
                <a:moveTo>
                  <a:pt x="0" y="0"/>
                </a:moveTo>
                <a:lnTo>
                  <a:pt x="1262804" y="0"/>
                </a:lnTo>
                <a:lnTo>
                  <a:pt x="1262804" y="1131931"/>
                </a:lnTo>
                <a:lnTo>
                  <a:pt x="0" y="113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23075" y="-612448"/>
            <a:ext cx="1113970" cy="1146314"/>
          </a:xfrm>
          <a:custGeom>
            <a:avLst/>
            <a:gdLst/>
            <a:ahLst/>
            <a:cxnLst/>
            <a:rect l="l" t="t" r="r" b="b"/>
            <a:pathLst>
              <a:path w="1113970" h="1146314">
                <a:moveTo>
                  <a:pt x="0" y="0"/>
                </a:moveTo>
                <a:lnTo>
                  <a:pt x="1113970" y="0"/>
                </a:lnTo>
                <a:lnTo>
                  <a:pt x="1113970" y="1146315"/>
                </a:lnTo>
                <a:lnTo>
                  <a:pt x="0" y="1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52635" b="-14730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3880" y="9258300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4"/>
                </a:lnTo>
                <a:lnTo>
                  <a:pt x="0" y="205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999">
            <a:off x="-47130" y="-76707"/>
            <a:ext cx="8716868" cy="10913995"/>
          </a:xfrm>
          <a:custGeom>
            <a:avLst/>
            <a:gdLst/>
            <a:ahLst/>
            <a:cxnLst/>
            <a:rect l="l" t="t" r="r" b="b"/>
            <a:pathLst>
              <a:path w="8716868" h="10913995">
                <a:moveTo>
                  <a:pt x="94588" y="0"/>
                </a:moveTo>
                <a:lnTo>
                  <a:pt x="8716868" y="75246"/>
                </a:lnTo>
                <a:lnTo>
                  <a:pt x="8622280" y="10913995"/>
                </a:lnTo>
                <a:lnTo>
                  <a:pt x="0" y="10838749"/>
                </a:lnTo>
                <a:lnTo>
                  <a:pt x="94588" y="0"/>
                </a:lnTo>
                <a:close/>
              </a:path>
            </a:pathLst>
          </a:custGeom>
          <a:blipFill>
            <a:blip r:embed="rId8"/>
            <a:stretch>
              <a:fillRect l="-31738" t="-1843" r="-38279"/>
            </a:stretch>
          </a:blipFill>
        </p:spPr>
      </p:sp>
      <p:grpSp>
        <p:nvGrpSpPr>
          <p:cNvPr id="7" name="Group 7"/>
          <p:cNvGrpSpPr/>
          <p:nvPr/>
        </p:nvGrpSpPr>
        <p:grpSpPr>
          <a:xfrm rot="920637">
            <a:off x="17077321" y="-3104442"/>
            <a:ext cx="9363830" cy="18234768"/>
            <a:chOff x="0" y="0"/>
            <a:chExt cx="2466194" cy="48025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66194" cy="4802573"/>
            </a:xfrm>
            <a:custGeom>
              <a:avLst/>
              <a:gdLst/>
              <a:ahLst/>
              <a:cxnLst/>
              <a:rect l="l" t="t" r="r" b="b"/>
              <a:pathLst>
                <a:path w="2466194" h="4802573">
                  <a:moveTo>
                    <a:pt x="0" y="0"/>
                  </a:moveTo>
                  <a:lnTo>
                    <a:pt x="2466194" y="0"/>
                  </a:lnTo>
                  <a:lnTo>
                    <a:pt x="2466194" y="4802573"/>
                  </a:lnTo>
                  <a:lnTo>
                    <a:pt x="0" y="4802573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466194" cy="4840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920637">
            <a:off x="16641319" y="-1756928"/>
            <a:ext cx="912016" cy="13800856"/>
            <a:chOff x="0" y="0"/>
            <a:chExt cx="240202" cy="36347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0202" cy="3634793"/>
            </a:xfrm>
            <a:custGeom>
              <a:avLst/>
              <a:gdLst/>
              <a:ahLst/>
              <a:cxnLst/>
              <a:rect l="l" t="t" r="r" b="b"/>
              <a:pathLst>
                <a:path w="240202" h="3634793">
                  <a:moveTo>
                    <a:pt x="0" y="0"/>
                  </a:moveTo>
                  <a:lnTo>
                    <a:pt x="240202" y="0"/>
                  </a:lnTo>
                  <a:lnTo>
                    <a:pt x="240202" y="3634793"/>
                  </a:lnTo>
                  <a:lnTo>
                    <a:pt x="0" y="3634793"/>
                  </a:lnTo>
                  <a:close/>
                </a:path>
              </a:pathLst>
            </a:custGeom>
            <a:solidFill>
              <a:srgbClr val="E5A000">
                <a:alpha val="34902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40202" cy="3672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297025" y="3977106"/>
            <a:ext cx="809896" cy="5281194"/>
          </a:xfrm>
          <a:custGeom>
            <a:avLst/>
            <a:gdLst/>
            <a:ahLst/>
            <a:cxnLst/>
            <a:rect l="l" t="t" r="r" b="b"/>
            <a:pathLst>
              <a:path w="809896" h="5281194">
                <a:moveTo>
                  <a:pt x="0" y="0"/>
                </a:moveTo>
                <a:lnTo>
                  <a:pt x="809895" y="0"/>
                </a:lnTo>
                <a:lnTo>
                  <a:pt x="809895" y="5281194"/>
                </a:lnTo>
                <a:lnTo>
                  <a:pt x="0" y="5281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10990" y="4118058"/>
            <a:ext cx="511388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Statybos sektoriaus praktinio mokymo centras.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38535" y="5368351"/>
            <a:ext cx="558197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Mūro ir betonavimo, apdailos, inžinerinių sistemų, medienos apdirbimo ir aplinkotvarkos praktikos.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38535" y="6948866"/>
            <a:ext cx="501175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Praktinio mokymo įranga, išmaniosios lentos, dažymo simuliacinė įranga.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38535" y="8529381"/>
            <a:ext cx="483630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Sensorinis kambarys specialiųjų ugdymosi poreikių turintiems mokiniams.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80287" y="-9535"/>
            <a:ext cx="7131087" cy="10314108"/>
            <a:chOff x="0" y="0"/>
            <a:chExt cx="9508116" cy="13752144"/>
          </a:xfrm>
        </p:grpSpPr>
        <p:sp>
          <p:nvSpPr>
            <p:cNvPr id="3" name="Freeform 3"/>
            <p:cNvSpPr/>
            <p:nvPr/>
          </p:nvSpPr>
          <p:spPr>
            <a:xfrm rot="-6000">
              <a:off x="3383" y="4440"/>
              <a:ext cx="9501258" cy="13743315"/>
            </a:xfrm>
            <a:custGeom>
              <a:avLst/>
              <a:gdLst/>
              <a:ahLst/>
              <a:cxnLst/>
              <a:rect l="l" t="t" r="r" b="b"/>
              <a:pathLst>
                <a:path w="9501258" h="13743315">
                  <a:moveTo>
                    <a:pt x="23958" y="0"/>
                  </a:moveTo>
                  <a:lnTo>
                    <a:pt x="9501258" y="16541"/>
                  </a:lnTo>
                  <a:lnTo>
                    <a:pt x="9477300" y="13743315"/>
                  </a:lnTo>
                  <a:lnTo>
                    <a:pt x="0" y="13726774"/>
                  </a:lnTo>
                  <a:close/>
                </a:path>
              </a:pathLst>
            </a:custGeom>
            <a:blipFill>
              <a:blip r:embed="rId2"/>
              <a:stretch>
                <a:fillRect l="-60916" t="-10660" r="-60932" b="-436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903210" y="-9535"/>
            <a:ext cx="1034844" cy="10314108"/>
            <a:chOff x="0" y="0"/>
            <a:chExt cx="1379792" cy="13752144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1354328" cy="13726795"/>
            </a:xfrm>
            <a:custGeom>
              <a:avLst/>
              <a:gdLst/>
              <a:ahLst/>
              <a:cxnLst/>
              <a:rect l="l" t="t" r="r" b="b"/>
              <a:pathLst>
                <a:path w="1354328" h="13726795">
                  <a:moveTo>
                    <a:pt x="0" y="13726795"/>
                  </a:moveTo>
                  <a:lnTo>
                    <a:pt x="338582" y="0"/>
                  </a:lnTo>
                  <a:lnTo>
                    <a:pt x="1354328" y="0"/>
                  </a:lnTo>
                  <a:lnTo>
                    <a:pt x="1015746" y="13726795"/>
                  </a:lnTo>
                  <a:close/>
                </a:path>
              </a:pathLst>
            </a:custGeom>
            <a:solidFill>
              <a:srgbClr val="645929">
                <a:alpha val="93725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987622" y="9132465"/>
            <a:ext cx="6319628" cy="1172108"/>
            <a:chOff x="0" y="0"/>
            <a:chExt cx="8426171" cy="1562811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8400796" cy="1537462"/>
            </a:xfrm>
            <a:custGeom>
              <a:avLst/>
              <a:gdLst/>
              <a:ahLst/>
              <a:cxnLst/>
              <a:rect l="l" t="t" r="r" b="b"/>
              <a:pathLst>
                <a:path w="8400796" h="1537462">
                  <a:moveTo>
                    <a:pt x="0" y="0"/>
                  </a:moveTo>
                  <a:lnTo>
                    <a:pt x="8400796" y="0"/>
                  </a:lnTo>
                  <a:lnTo>
                    <a:pt x="8400796" y="1537462"/>
                  </a:lnTo>
                  <a:lnTo>
                    <a:pt x="0" y="1537462"/>
                  </a:lnTo>
                  <a:close/>
                </a:path>
              </a:pathLst>
            </a:custGeom>
            <a:solidFill>
              <a:srgbClr val="E7A400">
                <a:alpha val="48627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450857" y="512083"/>
            <a:ext cx="67113" cy="67113"/>
            <a:chOff x="0" y="0"/>
            <a:chExt cx="89484" cy="89484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450857" y="717985"/>
            <a:ext cx="67113" cy="67113"/>
            <a:chOff x="0" y="0"/>
            <a:chExt cx="89484" cy="89484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7450857" y="923887"/>
            <a:ext cx="67113" cy="67113"/>
            <a:chOff x="0" y="0"/>
            <a:chExt cx="89484" cy="89484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450857" y="1129789"/>
            <a:ext cx="67113" cy="67113"/>
            <a:chOff x="0" y="0"/>
            <a:chExt cx="89484" cy="89484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450857" y="1335691"/>
            <a:ext cx="67113" cy="67113"/>
            <a:chOff x="0" y="0"/>
            <a:chExt cx="89484" cy="89484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629308" y="512083"/>
            <a:ext cx="67113" cy="67113"/>
            <a:chOff x="0" y="0"/>
            <a:chExt cx="89484" cy="89484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29308" y="717985"/>
            <a:ext cx="67113" cy="67113"/>
            <a:chOff x="0" y="0"/>
            <a:chExt cx="89484" cy="89484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629308" y="923887"/>
            <a:ext cx="67113" cy="67113"/>
            <a:chOff x="0" y="0"/>
            <a:chExt cx="89484" cy="89484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629308" y="1129789"/>
            <a:ext cx="67113" cy="67113"/>
            <a:chOff x="0" y="0"/>
            <a:chExt cx="89484" cy="89484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629308" y="1335691"/>
            <a:ext cx="67113" cy="67113"/>
            <a:chOff x="0" y="0"/>
            <a:chExt cx="89484" cy="89484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807759" y="512083"/>
            <a:ext cx="67113" cy="67113"/>
            <a:chOff x="0" y="0"/>
            <a:chExt cx="89484" cy="89484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807759" y="717985"/>
            <a:ext cx="67113" cy="67113"/>
            <a:chOff x="0" y="0"/>
            <a:chExt cx="89484" cy="89484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7807759" y="923887"/>
            <a:ext cx="67113" cy="67113"/>
            <a:chOff x="0" y="0"/>
            <a:chExt cx="89484" cy="89484"/>
          </a:xfrm>
        </p:grpSpPr>
        <p:sp>
          <p:nvSpPr>
            <p:cNvPr id="33" name="Freeform 3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7807759" y="1129789"/>
            <a:ext cx="67113" cy="67113"/>
            <a:chOff x="0" y="0"/>
            <a:chExt cx="89484" cy="89484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7807759" y="1335691"/>
            <a:ext cx="67113" cy="67113"/>
            <a:chOff x="0" y="0"/>
            <a:chExt cx="89484" cy="89484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986200" y="512083"/>
            <a:ext cx="67113" cy="67113"/>
            <a:chOff x="0" y="0"/>
            <a:chExt cx="89484" cy="89484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986200" y="717985"/>
            <a:ext cx="67113" cy="67113"/>
            <a:chOff x="0" y="0"/>
            <a:chExt cx="89484" cy="89484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7986200" y="923887"/>
            <a:ext cx="67113" cy="67113"/>
            <a:chOff x="0" y="0"/>
            <a:chExt cx="89484" cy="89484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986200" y="1129789"/>
            <a:ext cx="67113" cy="67113"/>
            <a:chOff x="0" y="0"/>
            <a:chExt cx="89484" cy="89484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7986200" y="1335691"/>
            <a:ext cx="67113" cy="67113"/>
            <a:chOff x="0" y="0"/>
            <a:chExt cx="89484" cy="89484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8164651" y="512083"/>
            <a:ext cx="67113" cy="67113"/>
            <a:chOff x="0" y="0"/>
            <a:chExt cx="89484" cy="89484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8164651" y="717985"/>
            <a:ext cx="67113" cy="67113"/>
            <a:chOff x="0" y="0"/>
            <a:chExt cx="89484" cy="89484"/>
          </a:xfrm>
        </p:grpSpPr>
        <p:sp>
          <p:nvSpPr>
            <p:cNvPr id="51" name="Freeform 5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8164651" y="923887"/>
            <a:ext cx="67113" cy="67113"/>
            <a:chOff x="0" y="0"/>
            <a:chExt cx="89484" cy="89484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8164651" y="1129789"/>
            <a:ext cx="67113" cy="67113"/>
            <a:chOff x="0" y="0"/>
            <a:chExt cx="89484" cy="89484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8164651" y="1335691"/>
            <a:ext cx="67113" cy="67113"/>
            <a:chOff x="0" y="0"/>
            <a:chExt cx="89484" cy="89484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9324642" y="8981475"/>
            <a:ext cx="67113" cy="67113"/>
            <a:chOff x="0" y="0"/>
            <a:chExt cx="89484" cy="89484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9324642" y="9187377"/>
            <a:ext cx="67113" cy="67113"/>
            <a:chOff x="0" y="0"/>
            <a:chExt cx="89484" cy="89484"/>
          </a:xfrm>
        </p:grpSpPr>
        <p:sp>
          <p:nvSpPr>
            <p:cNvPr id="61" name="Freeform 6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9324642" y="9393269"/>
            <a:ext cx="67113" cy="67113"/>
            <a:chOff x="0" y="0"/>
            <a:chExt cx="89484" cy="89484"/>
          </a:xfrm>
        </p:grpSpPr>
        <p:sp>
          <p:nvSpPr>
            <p:cNvPr id="63" name="Freeform 6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4" name="Group 64"/>
          <p:cNvGrpSpPr/>
          <p:nvPr/>
        </p:nvGrpSpPr>
        <p:grpSpPr>
          <a:xfrm>
            <a:off x="9324642" y="9599171"/>
            <a:ext cx="67113" cy="67113"/>
            <a:chOff x="0" y="0"/>
            <a:chExt cx="89484" cy="89484"/>
          </a:xfrm>
        </p:grpSpPr>
        <p:sp>
          <p:nvSpPr>
            <p:cNvPr id="65" name="Freeform 6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6" name="Group 66"/>
          <p:cNvGrpSpPr/>
          <p:nvPr/>
        </p:nvGrpSpPr>
        <p:grpSpPr>
          <a:xfrm>
            <a:off x="9324642" y="9805073"/>
            <a:ext cx="67113" cy="67113"/>
            <a:chOff x="0" y="0"/>
            <a:chExt cx="89484" cy="89484"/>
          </a:xfrm>
        </p:grpSpPr>
        <p:sp>
          <p:nvSpPr>
            <p:cNvPr id="67" name="Freeform 6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8" name="Group 68"/>
          <p:cNvGrpSpPr/>
          <p:nvPr/>
        </p:nvGrpSpPr>
        <p:grpSpPr>
          <a:xfrm>
            <a:off x="9503083" y="8981475"/>
            <a:ext cx="67113" cy="67113"/>
            <a:chOff x="0" y="0"/>
            <a:chExt cx="89484" cy="89484"/>
          </a:xfrm>
        </p:grpSpPr>
        <p:sp>
          <p:nvSpPr>
            <p:cNvPr id="69" name="Freeform 6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0" name="Group 70"/>
          <p:cNvGrpSpPr/>
          <p:nvPr/>
        </p:nvGrpSpPr>
        <p:grpSpPr>
          <a:xfrm>
            <a:off x="9503083" y="9187377"/>
            <a:ext cx="67113" cy="67113"/>
            <a:chOff x="0" y="0"/>
            <a:chExt cx="89484" cy="89484"/>
          </a:xfrm>
        </p:grpSpPr>
        <p:sp>
          <p:nvSpPr>
            <p:cNvPr id="71" name="Freeform 7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9503083" y="9393269"/>
            <a:ext cx="67113" cy="67113"/>
            <a:chOff x="0" y="0"/>
            <a:chExt cx="89484" cy="89484"/>
          </a:xfrm>
        </p:grpSpPr>
        <p:sp>
          <p:nvSpPr>
            <p:cNvPr id="73" name="Freeform 7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4" name="Group 74"/>
          <p:cNvGrpSpPr/>
          <p:nvPr/>
        </p:nvGrpSpPr>
        <p:grpSpPr>
          <a:xfrm>
            <a:off x="9503083" y="9599171"/>
            <a:ext cx="67113" cy="67113"/>
            <a:chOff x="0" y="0"/>
            <a:chExt cx="89484" cy="89484"/>
          </a:xfrm>
        </p:grpSpPr>
        <p:sp>
          <p:nvSpPr>
            <p:cNvPr id="75" name="Freeform 7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6" name="Group 76"/>
          <p:cNvGrpSpPr/>
          <p:nvPr/>
        </p:nvGrpSpPr>
        <p:grpSpPr>
          <a:xfrm>
            <a:off x="9503083" y="9805073"/>
            <a:ext cx="67113" cy="67113"/>
            <a:chOff x="0" y="0"/>
            <a:chExt cx="89484" cy="89484"/>
          </a:xfrm>
        </p:grpSpPr>
        <p:sp>
          <p:nvSpPr>
            <p:cNvPr id="77" name="Freeform 7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8" name="Group 78"/>
          <p:cNvGrpSpPr/>
          <p:nvPr/>
        </p:nvGrpSpPr>
        <p:grpSpPr>
          <a:xfrm>
            <a:off x="9681534" y="8981475"/>
            <a:ext cx="67113" cy="67113"/>
            <a:chOff x="0" y="0"/>
            <a:chExt cx="89484" cy="89484"/>
          </a:xfrm>
        </p:grpSpPr>
        <p:sp>
          <p:nvSpPr>
            <p:cNvPr id="79" name="Freeform 7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0" name="Group 80"/>
          <p:cNvGrpSpPr/>
          <p:nvPr/>
        </p:nvGrpSpPr>
        <p:grpSpPr>
          <a:xfrm>
            <a:off x="9681534" y="9187377"/>
            <a:ext cx="67113" cy="67113"/>
            <a:chOff x="0" y="0"/>
            <a:chExt cx="89484" cy="89484"/>
          </a:xfrm>
        </p:grpSpPr>
        <p:sp>
          <p:nvSpPr>
            <p:cNvPr id="81" name="Freeform 8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2" name="Group 82"/>
          <p:cNvGrpSpPr/>
          <p:nvPr/>
        </p:nvGrpSpPr>
        <p:grpSpPr>
          <a:xfrm>
            <a:off x="9681534" y="9393269"/>
            <a:ext cx="67113" cy="67113"/>
            <a:chOff x="0" y="0"/>
            <a:chExt cx="89484" cy="89484"/>
          </a:xfrm>
        </p:grpSpPr>
        <p:sp>
          <p:nvSpPr>
            <p:cNvPr id="83" name="Freeform 8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4" name="Group 84"/>
          <p:cNvGrpSpPr/>
          <p:nvPr/>
        </p:nvGrpSpPr>
        <p:grpSpPr>
          <a:xfrm>
            <a:off x="9681534" y="9599171"/>
            <a:ext cx="67113" cy="67113"/>
            <a:chOff x="0" y="0"/>
            <a:chExt cx="89484" cy="89484"/>
          </a:xfrm>
        </p:grpSpPr>
        <p:sp>
          <p:nvSpPr>
            <p:cNvPr id="85" name="Freeform 8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6" name="Group 86"/>
          <p:cNvGrpSpPr/>
          <p:nvPr/>
        </p:nvGrpSpPr>
        <p:grpSpPr>
          <a:xfrm>
            <a:off x="9681534" y="9805073"/>
            <a:ext cx="67113" cy="67113"/>
            <a:chOff x="0" y="0"/>
            <a:chExt cx="89484" cy="89484"/>
          </a:xfrm>
        </p:grpSpPr>
        <p:sp>
          <p:nvSpPr>
            <p:cNvPr id="87" name="Freeform 8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8" name="Group 88"/>
          <p:cNvGrpSpPr/>
          <p:nvPr/>
        </p:nvGrpSpPr>
        <p:grpSpPr>
          <a:xfrm>
            <a:off x="9859985" y="8981475"/>
            <a:ext cx="67113" cy="67113"/>
            <a:chOff x="0" y="0"/>
            <a:chExt cx="89484" cy="89484"/>
          </a:xfrm>
        </p:grpSpPr>
        <p:sp>
          <p:nvSpPr>
            <p:cNvPr id="89" name="Freeform 8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0" name="Group 90"/>
          <p:cNvGrpSpPr/>
          <p:nvPr/>
        </p:nvGrpSpPr>
        <p:grpSpPr>
          <a:xfrm>
            <a:off x="9859985" y="9187377"/>
            <a:ext cx="67113" cy="67113"/>
            <a:chOff x="0" y="0"/>
            <a:chExt cx="89484" cy="89484"/>
          </a:xfrm>
        </p:grpSpPr>
        <p:sp>
          <p:nvSpPr>
            <p:cNvPr id="91" name="Freeform 9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2" name="Group 92"/>
          <p:cNvGrpSpPr/>
          <p:nvPr/>
        </p:nvGrpSpPr>
        <p:grpSpPr>
          <a:xfrm>
            <a:off x="9859985" y="9393269"/>
            <a:ext cx="67113" cy="67113"/>
            <a:chOff x="0" y="0"/>
            <a:chExt cx="89484" cy="89484"/>
          </a:xfrm>
        </p:grpSpPr>
        <p:sp>
          <p:nvSpPr>
            <p:cNvPr id="93" name="Freeform 9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4" name="Group 94"/>
          <p:cNvGrpSpPr/>
          <p:nvPr/>
        </p:nvGrpSpPr>
        <p:grpSpPr>
          <a:xfrm>
            <a:off x="9859985" y="9599171"/>
            <a:ext cx="67113" cy="67113"/>
            <a:chOff x="0" y="0"/>
            <a:chExt cx="89484" cy="89484"/>
          </a:xfrm>
        </p:grpSpPr>
        <p:sp>
          <p:nvSpPr>
            <p:cNvPr id="95" name="Freeform 9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6" name="Group 96"/>
          <p:cNvGrpSpPr/>
          <p:nvPr/>
        </p:nvGrpSpPr>
        <p:grpSpPr>
          <a:xfrm>
            <a:off x="9859985" y="9805073"/>
            <a:ext cx="67113" cy="67113"/>
            <a:chOff x="0" y="0"/>
            <a:chExt cx="89484" cy="89484"/>
          </a:xfrm>
        </p:grpSpPr>
        <p:sp>
          <p:nvSpPr>
            <p:cNvPr id="97" name="Freeform 9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8" name="Group 98"/>
          <p:cNvGrpSpPr/>
          <p:nvPr/>
        </p:nvGrpSpPr>
        <p:grpSpPr>
          <a:xfrm>
            <a:off x="10038426" y="8981475"/>
            <a:ext cx="67113" cy="67113"/>
            <a:chOff x="0" y="0"/>
            <a:chExt cx="89484" cy="89484"/>
          </a:xfrm>
        </p:grpSpPr>
        <p:sp>
          <p:nvSpPr>
            <p:cNvPr id="99" name="Freeform 9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0" name="Group 100"/>
          <p:cNvGrpSpPr/>
          <p:nvPr/>
        </p:nvGrpSpPr>
        <p:grpSpPr>
          <a:xfrm>
            <a:off x="10038426" y="9187377"/>
            <a:ext cx="67113" cy="67113"/>
            <a:chOff x="0" y="0"/>
            <a:chExt cx="89484" cy="89484"/>
          </a:xfrm>
        </p:grpSpPr>
        <p:sp>
          <p:nvSpPr>
            <p:cNvPr id="101" name="Freeform 10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2" name="Group 102"/>
          <p:cNvGrpSpPr/>
          <p:nvPr/>
        </p:nvGrpSpPr>
        <p:grpSpPr>
          <a:xfrm>
            <a:off x="10038426" y="9393269"/>
            <a:ext cx="67113" cy="67113"/>
            <a:chOff x="0" y="0"/>
            <a:chExt cx="89484" cy="89484"/>
          </a:xfrm>
        </p:grpSpPr>
        <p:sp>
          <p:nvSpPr>
            <p:cNvPr id="103" name="Freeform 10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4" name="Group 104"/>
          <p:cNvGrpSpPr/>
          <p:nvPr/>
        </p:nvGrpSpPr>
        <p:grpSpPr>
          <a:xfrm>
            <a:off x="10038426" y="9599171"/>
            <a:ext cx="67113" cy="67113"/>
            <a:chOff x="0" y="0"/>
            <a:chExt cx="89484" cy="89484"/>
          </a:xfrm>
        </p:grpSpPr>
        <p:sp>
          <p:nvSpPr>
            <p:cNvPr id="105" name="Freeform 10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6" name="Group 106"/>
          <p:cNvGrpSpPr/>
          <p:nvPr/>
        </p:nvGrpSpPr>
        <p:grpSpPr>
          <a:xfrm>
            <a:off x="10038426" y="9805073"/>
            <a:ext cx="67113" cy="67113"/>
            <a:chOff x="0" y="0"/>
            <a:chExt cx="89484" cy="89484"/>
          </a:xfrm>
        </p:grpSpPr>
        <p:sp>
          <p:nvSpPr>
            <p:cNvPr id="107" name="Freeform 10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784" y="64008"/>
                    <a:pt x="32004" y="64008"/>
                  </a:cubicBezTo>
                  <a:cubicBezTo>
                    <a:pt x="14224" y="64008"/>
                    <a:pt x="0" y="49784"/>
                    <a:pt x="0" y="320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8" name="Group 108"/>
          <p:cNvGrpSpPr/>
          <p:nvPr/>
        </p:nvGrpSpPr>
        <p:grpSpPr>
          <a:xfrm>
            <a:off x="785660" y="4587964"/>
            <a:ext cx="4307672" cy="2174024"/>
            <a:chOff x="0" y="0"/>
            <a:chExt cx="5743562" cy="2898699"/>
          </a:xfrm>
        </p:grpSpPr>
        <p:sp>
          <p:nvSpPr>
            <p:cNvPr id="109" name="Freeform 109"/>
            <p:cNvSpPr/>
            <p:nvPr/>
          </p:nvSpPr>
          <p:spPr>
            <a:xfrm>
              <a:off x="14302" y="16088"/>
              <a:ext cx="5714893" cy="2866450"/>
            </a:xfrm>
            <a:custGeom>
              <a:avLst/>
              <a:gdLst/>
              <a:ahLst/>
              <a:cxnLst/>
              <a:rect l="l" t="t" r="r" b="b"/>
              <a:pathLst>
                <a:path w="5714893" h="2866450">
                  <a:moveTo>
                    <a:pt x="0" y="210753"/>
                  </a:moveTo>
                  <a:cubicBezTo>
                    <a:pt x="0" y="94334"/>
                    <a:pt x="84383" y="0"/>
                    <a:pt x="188529" y="0"/>
                  </a:cubicBezTo>
                  <a:lnTo>
                    <a:pt x="5526364" y="0"/>
                  </a:lnTo>
                  <a:cubicBezTo>
                    <a:pt x="5630510" y="0"/>
                    <a:pt x="5714893" y="94334"/>
                    <a:pt x="5714893" y="210753"/>
                  </a:cubicBezTo>
                  <a:lnTo>
                    <a:pt x="5714893" y="2655696"/>
                  </a:lnTo>
                  <a:cubicBezTo>
                    <a:pt x="5714893" y="2772115"/>
                    <a:pt x="5630510" y="2866450"/>
                    <a:pt x="5526364" y="2866450"/>
                  </a:cubicBezTo>
                  <a:lnTo>
                    <a:pt x="188529" y="2866450"/>
                  </a:lnTo>
                  <a:cubicBezTo>
                    <a:pt x="84383" y="2866450"/>
                    <a:pt x="0" y="2772115"/>
                    <a:pt x="0" y="2655696"/>
                  </a:cubicBezTo>
                  <a:close/>
                </a:path>
              </a:pathLst>
            </a:custGeom>
            <a:solidFill>
              <a:srgbClr val="2E2E2F">
                <a:alpha val="88235"/>
              </a:srgbClr>
            </a:solidFill>
          </p:spPr>
        </p:sp>
        <p:sp>
          <p:nvSpPr>
            <p:cNvPr id="110" name="Freeform 110"/>
            <p:cNvSpPr/>
            <p:nvPr/>
          </p:nvSpPr>
          <p:spPr>
            <a:xfrm>
              <a:off x="0" y="0"/>
              <a:ext cx="5743497" cy="2898626"/>
            </a:xfrm>
            <a:custGeom>
              <a:avLst/>
              <a:gdLst/>
              <a:ahLst/>
              <a:cxnLst/>
              <a:rect l="l" t="t" r="r" b="b"/>
              <a:pathLst>
                <a:path w="5743497" h="2898626">
                  <a:moveTo>
                    <a:pt x="0" y="226841"/>
                  </a:moveTo>
                  <a:cubicBezTo>
                    <a:pt x="0" y="101501"/>
                    <a:pt x="90884" y="0"/>
                    <a:pt x="202831" y="0"/>
                  </a:cubicBezTo>
                  <a:lnTo>
                    <a:pt x="5540666" y="0"/>
                  </a:lnTo>
                  <a:lnTo>
                    <a:pt x="5540666" y="16088"/>
                  </a:lnTo>
                  <a:lnTo>
                    <a:pt x="5540666" y="0"/>
                  </a:lnTo>
                  <a:cubicBezTo>
                    <a:pt x="5652613" y="0"/>
                    <a:pt x="5743497" y="101501"/>
                    <a:pt x="5743497" y="226841"/>
                  </a:cubicBezTo>
                  <a:lnTo>
                    <a:pt x="5729195" y="226841"/>
                  </a:lnTo>
                  <a:lnTo>
                    <a:pt x="5743497" y="226841"/>
                  </a:lnTo>
                  <a:lnTo>
                    <a:pt x="5743497" y="2671784"/>
                  </a:lnTo>
                  <a:lnTo>
                    <a:pt x="5729195" y="2671784"/>
                  </a:lnTo>
                  <a:lnTo>
                    <a:pt x="5743497" y="2671784"/>
                  </a:lnTo>
                  <a:cubicBezTo>
                    <a:pt x="5743497" y="2797125"/>
                    <a:pt x="5652614" y="2898626"/>
                    <a:pt x="5540666" y="2898626"/>
                  </a:cubicBezTo>
                  <a:lnTo>
                    <a:pt x="5540666" y="2882538"/>
                  </a:lnTo>
                  <a:lnTo>
                    <a:pt x="5540666" y="2898626"/>
                  </a:lnTo>
                  <a:lnTo>
                    <a:pt x="202831" y="2898626"/>
                  </a:lnTo>
                  <a:lnTo>
                    <a:pt x="202831" y="2882538"/>
                  </a:lnTo>
                  <a:lnTo>
                    <a:pt x="202831" y="2898626"/>
                  </a:lnTo>
                  <a:cubicBezTo>
                    <a:pt x="90884" y="2898626"/>
                    <a:pt x="0" y="2797125"/>
                    <a:pt x="0" y="2671784"/>
                  </a:cubicBezTo>
                  <a:lnTo>
                    <a:pt x="0" y="226841"/>
                  </a:lnTo>
                  <a:lnTo>
                    <a:pt x="14302" y="226841"/>
                  </a:lnTo>
                  <a:lnTo>
                    <a:pt x="0" y="226841"/>
                  </a:lnTo>
                  <a:moveTo>
                    <a:pt x="28604" y="226841"/>
                  </a:moveTo>
                  <a:lnTo>
                    <a:pt x="28604" y="2671784"/>
                  </a:lnTo>
                  <a:lnTo>
                    <a:pt x="14302" y="2671784"/>
                  </a:lnTo>
                  <a:lnTo>
                    <a:pt x="28604" y="2671784"/>
                  </a:lnTo>
                  <a:cubicBezTo>
                    <a:pt x="28604" y="2779135"/>
                    <a:pt x="106486" y="2866449"/>
                    <a:pt x="202831" y="2866449"/>
                  </a:cubicBezTo>
                  <a:lnTo>
                    <a:pt x="5540666" y="2866449"/>
                  </a:lnTo>
                  <a:cubicBezTo>
                    <a:pt x="5637011" y="2866449"/>
                    <a:pt x="5714893" y="2779135"/>
                    <a:pt x="5714893" y="2671784"/>
                  </a:cubicBezTo>
                  <a:lnTo>
                    <a:pt x="5714893" y="226841"/>
                  </a:lnTo>
                  <a:cubicBezTo>
                    <a:pt x="5714893" y="119490"/>
                    <a:pt x="5637011" y="32176"/>
                    <a:pt x="5540666" y="32176"/>
                  </a:cubicBezTo>
                  <a:lnTo>
                    <a:pt x="202831" y="32176"/>
                  </a:lnTo>
                  <a:lnTo>
                    <a:pt x="202831" y="16088"/>
                  </a:lnTo>
                  <a:lnTo>
                    <a:pt x="202831" y="32176"/>
                  </a:lnTo>
                  <a:cubicBezTo>
                    <a:pt x="106486" y="32176"/>
                    <a:pt x="28604" y="119490"/>
                    <a:pt x="28604" y="226841"/>
                  </a:cubicBezTo>
                  <a:close/>
                </a:path>
              </a:pathLst>
            </a:custGeom>
            <a:solidFill>
              <a:srgbClr val="57718E">
                <a:alpha val="67059"/>
              </a:srgbClr>
            </a:solidFill>
          </p:spPr>
        </p:sp>
      </p:grpSp>
      <p:grpSp>
        <p:nvGrpSpPr>
          <p:cNvPr id="111" name="Group 111"/>
          <p:cNvGrpSpPr/>
          <p:nvPr/>
        </p:nvGrpSpPr>
        <p:grpSpPr>
          <a:xfrm>
            <a:off x="978789" y="4890907"/>
            <a:ext cx="815216" cy="815216"/>
            <a:chOff x="0" y="0"/>
            <a:chExt cx="1086955" cy="1086955"/>
          </a:xfrm>
        </p:grpSpPr>
        <p:sp>
          <p:nvSpPr>
            <p:cNvPr id="112" name="Freeform 112"/>
            <p:cNvSpPr/>
            <p:nvPr/>
          </p:nvSpPr>
          <p:spPr>
            <a:xfrm>
              <a:off x="12700" y="12700"/>
              <a:ext cx="1061593" cy="1061593"/>
            </a:xfrm>
            <a:custGeom>
              <a:avLst/>
              <a:gdLst/>
              <a:ahLst/>
              <a:cxnLst/>
              <a:rect l="l" t="t" r="r" b="b"/>
              <a:pathLst>
                <a:path w="1061593" h="1061593">
                  <a:moveTo>
                    <a:pt x="0" y="146431"/>
                  </a:moveTo>
                  <a:cubicBezTo>
                    <a:pt x="0" y="65532"/>
                    <a:pt x="65532" y="0"/>
                    <a:pt x="146431" y="0"/>
                  </a:cubicBezTo>
                  <a:lnTo>
                    <a:pt x="915162" y="0"/>
                  </a:lnTo>
                  <a:cubicBezTo>
                    <a:pt x="996061" y="0"/>
                    <a:pt x="1061593" y="65532"/>
                    <a:pt x="1061593" y="146431"/>
                  </a:cubicBezTo>
                  <a:lnTo>
                    <a:pt x="1061593" y="915162"/>
                  </a:lnTo>
                  <a:cubicBezTo>
                    <a:pt x="1061593" y="996061"/>
                    <a:pt x="996061" y="1061593"/>
                    <a:pt x="915162" y="1061593"/>
                  </a:cubicBezTo>
                  <a:lnTo>
                    <a:pt x="146431" y="1061593"/>
                  </a:lnTo>
                  <a:cubicBezTo>
                    <a:pt x="65532" y="1061593"/>
                    <a:pt x="0" y="995934"/>
                    <a:pt x="0" y="915162"/>
                  </a:cubicBezTo>
                  <a:close/>
                </a:path>
              </a:pathLst>
            </a:custGeom>
            <a:solidFill>
              <a:srgbClr val="E7A400"/>
            </a:solidFill>
          </p:spPr>
        </p:sp>
      </p:grpSp>
      <p:sp>
        <p:nvSpPr>
          <p:cNvPr id="113" name="Freeform 113" descr="preencoded.png"/>
          <p:cNvSpPr/>
          <p:nvPr/>
        </p:nvSpPr>
        <p:spPr>
          <a:xfrm>
            <a:off x="1098137" y="5010255"/>
            <a:ext cx="576520" cy="576520"/>
          </a:xfrm>
          <a:custGeom>
            <a:avLst/>
            <a:gdLst/>
            <a:ahLst/>
            <a:cxnLst/>
            <a:rect l="l" t="t" r="r" b="b"/>
            <a:pathLst>
              <a:path w="576520" h="576520">
                <a:moveTo>
                  <a:pt x="0" y="0"/>
                </a:moveTo>
                <a:lnTo>
                  <a:pt x="576520" y="0"/>
                </a:lnTo>
                <a:lnTo>
                  <a:pt x="576520" y="576519"/>
                </a:lnTo>
                <a:lnTo>
                  <a:pt x="0" y="57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4" name="Group 114"/>
          <p:cNvGrpSpPr/>
          <p:nvPr/>
        </p:nvGrpSpPr>
        <p:grpSpPr>
          <a:xfrm>
            <a:off x="5274307" y="4587964"/>
            <a:ext cx="4295889" cy="2174024"/>
            <a:chOff x="0" y="0"/>
            <a:chExt cx="5727852" cy="2898699"/>
          </a:xfrm>
        </p:grpSpPr>
        <p:sp>
          <p:nvSpPr>
            <p:cNvPr id="115" name="Freeform 115"/>
            <p:cNvSpPr/>
            <p:nvPr/>
          </p:nvSpPr>
          <p:spPr>
            <a:xfrm>
              <a:off x="14263" y="16088"/>
              <a:ext cx="5699262" cy="2866450"/>
            </a:xfrm>
            <a:custGeom>
              <a:avLst/>
              <a:gdLst/>
              <a:ahLst/>
              <a:cxnLst/>
              <a:rect l="l" t="t" r="r" b="b"/>
              <a:pathLst>
                <a:path w="5699262" h="2866450">
                  <a:moveTo>
                    <a:pt x="0" y="210753"/>
                  </a:moveTo>
                  <a:cubicBezTo>
                    <a:pt x="0" y="94334"/>
                    <a:pt x="84152" y="0"/>
                    <a:pt x="188013" y="0"/>
                  </a:cubicBezTo>
                  <a:lnTo>
                    <a:pt x="5511249" y="0"/>
                  </a:lnTo>
                  <a:cubicBezTo>
                    <a:pt x="5615110" y="0"/>
                    <a:pt x="5699262" y="94334"/>
                    <a:pt x="5699262" y="210753"/>
                  </a:cubicBezTo>
                  <a:lnTo>
                    <a:pt x="5699262" y="2655696"/>
                  </a:lnTo>
                  <a:cubicBezTo>
                    <a:pt x="5699262" y="2772115"/>
                    <a:pt x="5615110" y="2866450"/>
                    <a:pt x="5511249" y="2866450"/>
                  </a:cubicBezTo>
                  <a:lnTo>
                    <a:pt x="188013" y="2866450"/>
                  </a:lnTo>
                  <a:cubicBezTo>
                    <a:pt x="84152" y="2866450"/>
                    <a:pt x="0" y="2772115"/>
                    <a:pt x="0" y="2655696"/>
                  </a:cubicBezTo>
                  <a:close/>
                </a:path>
              </a:pathLst>
            </a:custGeom>
            <a:solidFill>
              <a:srgbClr val="2E2E2F">
                <a:alpha val="88235"/>
              </a:srgbClr>
            </a:solidFill>
          </p:spPr>
        </p:sp>
        <p:sp>
          <p:nvSpPr>
            <p:cNvPr id="116" name="Freeform 116"/>
            <p:cNvSpPr/>
            <p:nvPr/>
          </p:nvSpPr>
          <p:spPr>
            <a:xfrm>
              <a:off x="0" y="0"/>
              <a:ext cx="5727788" cy="2898626"/>
            </a:xfrm>
            <a:custGeom>
              <a:avLst/>
              <a:gdLst/>
              <a:ahLst/>
              <a:cxnLst/>
              <a:rect l="l" t="t" r="r" b="b"/>
              <a:pathLst>
                <a:path w="5727788" h="2898626">
                  <a:moveTo>
                    <a:pt x="0" y="226841"/>
                  </a:moveTo>
                  <a:cubicBezTo>
                    <a:pt x="0" y="101501"/>
                    <a:pt x="90635" y="0"/>
                    <a:pt x="202276" y="0"/>
                  </a:cubicBezTo>
                  <a:lnTo>
                    <a:pt x="5525512" y="0"/>
                  </a:lnTo>
                  <a:lnTo>
                    <a:pt x="5525512" y="16088"/>
                  </a:lnTo>
                  <a:lnTo>
                    <a:pt x="5525512" y="0"/>
                  </a:lnTo>
                  <a:cubicBezTo>
                    <a:pt x="5637152" y="0"/>
                    <a:pt x="5727788" y="101501"/>
                    <a:pt x="5727788" y="226841"/>
                  </a:cubicBezTo>
                  <a:lnTo>
                    <a:pt x="5713525" y="226841"/>
                  </a:lnTo>
                  <a:lnTo>
                    <a:pt x="5727788" y="226841"/>
                  </a:lnTo>
                  <a:lnTo>
                    <a:pt x="5727788" y="2671784"/>
                  </a:lnTo>
                  <a:lnTo>
                    <a:pt x="5713525" y="2671784"/>
                  </a:lnTo>
                  <a:lnTo>
                    <a:pt x="5727788" y="2671784"/>
                  </a:lnTo>
                  <a:cubicBezTo>
                    <a:pt x="5727788" y="2797125"/>
                    <a:pt x="5637153" y="2898626"/>
                    <a:pt x="5525512" y="2898626"/>
                  </a:cubicBezTo>
                  <a:lnTo>
                    <a:pt x="5525512" y="2882538"/>
                  </a:lnTo>
                  <a:lnTo>
                    <a:pt x="5525512" y="2898626"/>
                  </a:lnTo>
                  <a:lnTo>
                    <a:pt x="202276" y="2898626"/>
                  </a:lnTo>
                  <a:lnTo>
                    <a:pt x="202276" y="2882538"/>
                  </a:lnTo>
                  <a:lnTo>
                    <a:pt x="202276" y="2898626"/>
                  </a:lnTo>
                  <a:cubicBezTo>
                    <a:pt x="90635" y="2898626"/>
                    <a:pt x="0" y="2797125"/>
                    <a:pt x="0" y="2671784"/>
                  </a:cubicBezTo>
                  <a:lnTo>
                    <a:pt x="0" y="226841"/>
                  </a:lnTo>
                  <a:lnTo>
                    <a:pt x="14263" y="226841"/>
                  </a:lnTo>
                  <a:lnTo>
                    <a:pt x="0" y="226841"/>
                  </a:lnTo>
                  <a:moveTo>
                    <a:pt x="28526" y="226841"/>
                  </a:moveTo>
                  <a:lnTo>
                    <a:pt x="28526" y="2671784"/>
                  </a:lnTo>
                  <a:lnTo>
                    <a:pt x="14263" y="2671784"/>
                  </a:lnTo>
                  <a:lnTo>
                    <a:pt x="28526" y="2671784"/>
                  </a:lnTo>
                  <a:cubicBezTo>
                    <a:pt x="28526" y="2779135"/>
                    <a:pt x="106195" y="2866449"/>
                    <a:pt x="202276" y="2866449"/>
                  </a:cubicBezTo>
                  <a:lnTo>
                    <a:pt x="5525512" y="2866449"/>
                  </a:lnTo>
                  <a:cubicBezTo>
                    <a:pt x="5621593" y="2866449"/>
                    <a:pt x="5699261" y="2779135"/>
                    <a:pt x="5699261" y="2671784"/>
                  </a:cubicBezTo>
                  <a:lnTo>
                    <a:pt x="5699261" y="226841"/>
                  </a:lnTo>
                  <a:cubicBezTo>
                    <a:pt x="5699261" y="119490"/>
                    <a:pt x="5621593" y="32176"/>
                    <a:pt x="5525512" y="32176"/>
                  </a:cubicBezTo>
                  <a:lnTo>
                    <a:pt x="202276" y="32176"/>
                  </a:lnTo>
                  <a:lnTo>
                    <a:pt x="202276" y="16088"/>
                  </a:lnTo>
                  <a:lnTo>
                    <a:pt x="202276" y="32176"/>
                  </a:lnTo>
                  <a:cubicBezTo>
                    <a:pt x="106195" y="32176"/>
                    <a:pt x="28526" y="119490"/>
                    <a:pt x="28526" y="226841"/>
                  </a:cubicBezTo>
                  <a:close/>
                </a:path>
              </a:pathLst>
            </a:custGeom>
            <a:solidFill>
              <a:srgbClr val="57718E">
                <a:alpha val="67059"/>
              </a:srgbClr>
            </a:solidFill>
          </p:spPr>
        </p:sp>
      </p:grpSp>
      <p:grpSp>
        <p:nvGrpSpPr>
          <p:cNvPr id="117" name="Group 117"/>
          <p:cNvGrpSpPr/>
          <p:nvPr/>
        </p:nvGrpSpPr>
        <p:grpSpPr>
          <a:xfrm>
            <a:off x="5467426" y="4890907"/>
            <a:ext cx="815216" cy="815216"/>
            <a:chOff x="0" y="0"/>
            <a:chExt cx="1086955" cy="1086955"/>
          </a:xfrm>
        </p:grpSpPr>
        <p:sp>
          <p:nvSpPr>
            <p:cNvPr id="118" name="Freeform 118"/>
            <p:cNvSpPr/>
            <p:nvPr/>
          </p:nvSpPr>
          <p:spPr>
            <a:xfrm>
              <a:off x="12700" y="12700"/>
              <a:ext cx="1061593" cy="1061593"/>
            </a:xfrm>
            <a:custGeom>
              <a:avLst/>
              <a:gdLst/>
              <a:ahLst/>
              <a:cxnLst/>
              <a:rect l="l" t="t" r="r" b="b"/>
              <a:pathLst>
                <a:path w="1061593" h="1061593">
                  <a:moveTo>
                    <a:pt x="0" y="146431"/>
                  </a:moveTo>
                  <a:cubicBezTo>
                    <a:pt x="0" y="65532"/>
                    <a:pt x="65532" y="0"/>
                    <a:pt x="146431" y="0"/>
                  </a:cubicBezTo>
                  <a:lnTo>
                    <a:pt x="915162" y="0"/>
                  </a:lnTo>
                  <a:cubicBezTo>
                    <a:pt x="996061" y="0"/>
                    <a:pt x="1061593" y="65532"/>
                    <a:pt x="1061593" y="146431"/>
                  </a:cubicBezTo>
                  <a:lnTo>
                    <a:pt x="1061593" y="915162"/>
                  </a:lnTo>
                  <a:cubicBezTo>
                    <a:pt x="1061593" y="996061"/>
                    <a:pt x="996061" y="1061593"/>
                    <a:pt x="915162" y="1061593"/>
                  </a:cubicBezTo>
                  <a:lnTo>
                    <a:pt x="146431" y="1061593"/>
                  </a:lnTo>
                  <a:cubicBezTo>
                    <a:pt x="65532" y="1061593"/>
                    <a:pt x="0" y="995934"/>
                    <a:pt x="0" y="915162"/>
                  </a:cubicBezTo>
                  <a:close/>
                </a:path>
              </a:pathLst>
            </a:custGeom>
            <a:solidFill>
              <a:srgbClr val="E7A400"/>
            </a:solidFill>
          </p:spPr>
        </p:sp>
      </p:grpSp>
      <p:sp>
        <p:nvSpPr>
          <p:cNvPr id="119" name="Freeform 119" descr="preencoded.png"/>
          <p:cNvSpPr/>
          <p:nvPr/>
        </p:nvSpPr>
        <p:spPr>
          <a:xfrm>
            <a:off x="5586774" y="5010255"/>
            <a:ext cx="576520" cy="576520"/>
          </a:xfrm>
          <a:custGeom>
            <a:avLst/>
            <a:gdLst/>
            <a:ahLst/>
            <a:cxnLst/>
            <a:rect l="l" t="t" r="r" b="b"/>
            <a:pathLst>
              <a:path w="576520" h="576520">
                <a:moveTo>
                  <a:pt x="0" y="0"/>
                </a:moveTo>
                <a:lnTo>
                  <a:pt x="576520" y="0"/>
                </a:lnTo>
                <a:lnTo>
                  <a:pt x="576520" y="576519"/>
                </a:lnTo>
                <a:lnTo>
                  <a:pt x="0" y="5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0" name="Group 120"/>
          <p:cNvGrpSpPr/>
          <p:nvPr/>
        </p:nvGrpSpPr>
        <p:grpSpPr>
          <a:xfrm>
            <a:off x="785660" y="6825425"/>
            <a:ext cx="4307672" cy="2051275"/>
            <a:chOff x="0" y="0"/>
            <a:chExt cx="5743562" cy="2735034"/>
          </a:xfrm>
        </p:grpSpPr>
        <p:sp>
          <p:nvSpPr>
            <p:cNvPr id="121" name="Freeform 121"/>
            <p:cNvSpPr/>
            <p:nvPr/>
          </p:nvSpPr>
          <p:spPr>
            <a:xfrm>
              <a:off x="14302" y="15180"/>
              <a:ext cx="5714893" cy="2704605"/>
            </a:xfrm>
            <a:custGeom>
              <a:avLst/>
              <a:gdLst/>
              <a:ahLst/>
              <a:cxnLst/>
              <a:rect l="l" t="t" r="r" b="b"/>
              <a:pathLst>
                <a:path w="5714893" h="2704605">
                  <a:moveTo>
                    <a:pt x="0" y="198854"/>
                  </a:moveTo>
                  <a:cubicBezTo>
                    <a:pt x="0" y="89008"/>
                    <a:pt x="84383" y="0"/>
                    <a:pt x="188529" y="0"/>
                  </a:cubicBezTo>
                  <a:lnTo>
                    <a:pt x="5526364" y="0"/>
                  </a:lnTo>
                  <a:cubicBezTo>
                    <a:pt x="5630510" y="0"/>
                    <a:pt x="5714893" y="89008"/>
                    <a:pt x="5714893" y="198854"/>
                  </a:cubicBezTo>
                  <a:lnTo>
                    <a:pt x="5714893" y="2505751"/>
                  </a:lnTo>
                  <a:cubicBezTo>
                    <a:pt x="5714893" y="2615597"/>
                    <a:pt x="5630510" y="2704605"/>
                    <a:pt x="5526364" y="2704605"/>
                  </a:cubicBezTo>
                  <a:lnTo>
                    <a:pt x="188529" y="2704605"/>
                  </a:lnTo>
                  <a:cubicBezTo>
                    <a:pt x="84383" y="2704605"/>
                    <a:pt x="0" y="2615597"/>
                    <a:pt x="0" y="2505751"/>
                  </a:cubicBezTo>
                  <a:close/>
                </a:path>
              </a:pathLst>
            </a:custGeom>
            <a:solidFill>
              <a:srgbClr val="2E2E2F">
                <a:alpha val="88235"/>
              </a:srgbClr>
            </a:solidFill>
          </p:spPr>
        </p:sp>
        <p:sp>
          <p:nvSpPr>
            <p:cNvPr id="122" name="Freeform 122"/>
            <p:cNvSpPr/>
            <p:nvPr/>
          </p:nvSpPr>
          <p:spPr>
            <a:xfrm>
              <a:off x="0" y="0"/>
              <a:ext cx="5743497" cy="2734965"/>
            </a:xfrm>
            <a:custGeom>
              <a:avLst/>
              <a:gdLst/>
              <a:ahLst/>
              <a:cxnLst/>
              <a:rect l="l" t="t" r="r" b="b"/>
              <a:pathLst>
                <a:path w="5743497" h="2734965">
                  <a:moveTo>
                    <a:pt x="0" y="214034"/>
                  </a:moveTo>
                  <a:cubicBezTo>
                    <a:pt x="0" y="95770"/>
                    <a:pt x="90884" y="0"/>
                    <a:pt x="202831" y="0"/>
                  </a:cubicBezTo>
                  <a:lnTo>
                    <a:pt x="5540666" y="0"/>
                  </a:lnTo>
                  <a:lnTo>
                    <a:pt x="5540666" y="15180"/>
                  </a:lnTo>
                  <a:lnTo>
                    <a:pt x="5540666" y="0"/>
                  </a:lnTo>
                  <a:cubicBezTo>
                    <a:pt x="5652613" y="0"/>
                    <a:pt x="5743497" y="95770"/>
                    <a:pt x="5743497" y="214034"/>
                  </a:cubicBezTo>
                  <a:lnTo>
                    <a:pt x="5729195" y="214034"/>
                  </a:lnTo>
                  <a:lnTo>
                    <a:pt x="5743497" y="214034"/>
                  </a:lnTo>
                  <a:lnTo>
                    <a:pt x="5743497" y="2520931"/>
                  </a:lnTo>
                  <a:lnTo>
                    <a:pt x="5729195" y="2520931"/>
                  </a:lnTo>
                  <a:lnTo>
                    <a:pt x="5743497" y="2520931"/>
                  </a:lnTo>
                  <a:cubicBezTo>
                    <a:pt x="5743497" y="2639195"/>
                    <a:pt x="5652614" y="2734965"/>
                    <a:pt x="5540666" y="2734965"/>
                  </a:cubicBezTo>
                  <a:lnTo>
                    <a:pt x="5540666" y="2719785"/>
                  </a:lnTo>
                  <a:lnTo>
                    <a:pt x="5540666" y="2734965"/>
                  </a:lnTo>
                  <a:lnTo>
                    <a:pt x="202831" y="2734965"/>
                  </a:lnTo>
                  <a:lnTo>
                    <a:pt x="202831" y="2719785"/>
                  </a:lnTo>
                  <a:lnTo>
                    <a:pt x="202831" y="2734965"/>
                  </a:lnTo>
                  <a:cubicBezTo>
                    <a:pt x="90884" y="2734965"/>
                    <a:pt x="0" y="2639195"/>
                    <a:pt x="0" y="2520931"/>
                  </a:cubicBezTo>
                  <a:lnTo>
                    <a:pt x="0" y="214034"/>
                  </a:lnTo>
                  <a:lnTo>
                    <a:pt x="14302" y="214034"/>
                  </a:lnTo>
                  <a:lnTo>
                    <a:pt x="0" y="214034"/>
                  </a:lnTo>
                  <a:moveTo>
                    <a:pt x="28604" y="214034"/>
                  </a:moveTo>
                  <a:lnTo>
                    <a:pt x="28604" y="2520931"/>
                  </a:lnTo>
                  <a:lnTo>
                    <a:pt x="14302" y="2520931"/>
                  </a:lnTo>
                  <a:lnTo>
                    <a:pt x="28604" y="2520931"/>
                  </a:lnTo>
                  <a:cubicBezTo>
                    <a:pt x="28604" y="2622221"/>
                    <a:pt x="106486" y="2704605"/>
                    <a:pt x="202831" y="2704605"/>
                  </a:cubicBezTo>
                  <a:lnTo>
                    <a:pt x="5540666" y="2704605"/>
                  </a:lnTo>
                  <a:cubicBezTo>
                    <a:pt x="5637011" y="2704605"/>
                    <a:pt x="5714893" y="2622221"/>
                    <a:pt x="5714893" y="2520931"/>
                  </a:cubicBezTo>
                  <a:lnTo>
                    <a:pt x="5714893" y="214034"/>
                  </a:lnTo>
                  <a:cubicBezTo>
                    <a:pt x="5714893" y="112744"/>
                    <a:pt x="5637011" y="30359"/>
                    <a:pt x="5540666" y="30359"/>
                  </a:cubicBezTo>
                  <a:lnTo>
                    <a:pt x="202831" y="30359"/>
                  </a:lnTo>
                  <a:lnTo>
                    <a:pt x="202831" y="15180"/>
                  </a:lnTo>
                  <a:lnTo>
                    <a:pt x="202831" y="30359"/>
                  </a:lnTo>
                  <a:cubicBezTo>
                    <a:pt x="106486" y="30359"/>
                    <a:pt x="28604" y="112744"/>
                    <a:pt x="28604" y="214034"/>
                  </a:cubicBezTo>
                  <a:close/>
                </a:path>
              </a:pathLst>
            </a:custGeom>
            <a:solidFill>
              <a:srgbClr val="57718E">
                <a:alpha val="67059"/>
              </a:srgbClr>
            </a:solidFill>
          </p:spPr>
        </p:sp>
      </p:grpSp>
      <p:grpSp>
        <p:nvGrpSpPr>
          <p:cNvPr id="123" name="Group 123"/>
          <p:cNvGrpSpPr/>
          <p:nvPr/>
        </p:nvGrpSpPr>
        <p:grpSpPr>
          <a:xfrm>
            <a:off x="978789" y="7128367"/>
            <a:ext cx="815216" cy="815216"/>
            <a:chOff x="0" y="0"/>
            <a:chExt cx="1086955" cy="1086955"/>
          </a:xfrm>
        </p:grpSpPr>
        <p:sp>
          <p:nvSpPr>
            <p:cNvPr id="124" name="Freeform 124"/>
            <p:cNvSpPr/>
            <p:nvPr/>
          </p:nvSpPr>
          <p:spPr>
            <a:xfrm>
              <a:off x="12700" y="12700"/>
              <a:ext cx="1061593" cy="1061593"/>
            </a:xfrm>
            <a:custGeom>
              <a:avLst/>
              <a:gdLst/>
              <a:ahLst/>
              <a:cxnLst/>
              <a:rect l="l" t="t" r="r" b="b"/>
              <a:pathLst>
                <a:path w="1061593" h="1061593">
                  <a:moveTo>
                    <a:pt x="0" y="146431"/>
                  </a:moveTo>
                  <a:cubicBezTo>
                    <a:pt x="0" y="65532"/>
                    <a:pt x="65532" y="0"/>
                    <a:pt x="146431" y="0"/>
                  </a:cubicBezTo>
                  <a:lnTo>
                    <a:pt x="915162" y="0"/>
                  </a:lnTo>
                  <a:cubicBezTo>
                    <a:pt x="996061" y="0"/>
                    <a:pt x="1061593" y="65532"/>
                    <a:pt x="1061593" y="146431"/>
                  </a:cubicBezTo>
                  <a:lnTo>
                    <a:pt x="1061593" y="915162"/>
                  </a:lnTo>
                  <a:cubicBezTo>
                    <a:pt x="1061593" y="996061"/>
                    <a:pt x="996061" y="1061593"/>
                    <a:pt x="915162" y="1061593"/>
                  </a:cubicBezTo>
                  <a:lnTo>
                    <a:pt x="146431" y="1061593"/>
                  </a:lnTo>
                  <a:cubicBezTo>
                    <a:pt x="65532" y="1061593"/>
                    <a:pt x="0" y="995934"/>
                    <a:pt x="0" y="915162"/>
                  </a:cubicBezTo>
                  <a:close/>
                </a:path>
              </a:pathLst>
            </a:custGeom>
            <a:solidFill>
              <a:srgbClr val="E7A400"/>
            </a:solidFill>
          </p:spPr>
        </p:sp>
      </p:grpSp>
      <p:sp>
        <p:nvSpPr>
          <p:cNvPr id="125" name="Freeform 125" descr="preencoded.png"/>
          <p:cNvSpPr/>
          <p:nvPr/>
        </p:nvSpPr>
        <p:spPr>
          <a:xfrm>
            <a:off x="1098137" y="7247706"/>
            <a:ext cx="576520" cy="576520"/>
          </a:xfrm>
          <a:custGeom>
            <a:avLst/>
            <a:gdLst/>
            <a:ahLst/>
            <a:cxnLst/>
            <a:rect l="l" t="t" r="r" b="b"/>
            <a:pathLst>
              <a:path w="576520" h="576520">
                <a:moveTo>
                  <a:pt x="0" y="0"/>
                </a:moveTo>
                <a:lnTo>
                  <a:pt x="576520" y="0"/>
                </a:lnTo>
                <a:lnTo>
                  <a:pt x="576520" y="576520"/>
                </a:lnTo>
                <a:lnTo>
                  <a:pt x="0" y="576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6" name="Group 126"/>
          <p:cNvGrpSpPr/>
          <p:nvPr/>
        </p:nvGrpSpPr>
        <p:grpSpPr>
          <a:xfrm>
            <a:off x="5274307" y="6825424"/>
            <a:ext cx="4362079" cy="2051275"/>
            <a:chOff x="0" y="0"/>
            <a:chExt cx="5816105" cy="2735034"/>
          </a:xfrm>
        </p:grpSpPr>
        <p:sp>
          <p:nvSpPr>
            <p:cNvPr id="127" name="Freeform 127"/>
            <p:cNvSpPr/>
            <p:nvPr/>
          </p:nvSpPr>
          <p:spPr>
            <a:xfrm>
              <a:off x="14483" y="15180"/>
              <a:ext cx="5787074" cy="2704605"/>
            </a:xfrm>
            <a:custGeom>
              <a:avLst/>
              <a:gdLst/>
              <a:ahLst/>
              <a:cxnLst/>
              <a:rect l="l" t="t" r="r" b="b"/>
              <a:pathLst>
                <a:path w="5787074" h="2704605">
                  <a:moveTo>
                    <a:pt x="0" y="198854"/>
                  </a:moveTo>
                  <a:cubicBezTo>
                    <a:pt x="0" y="89008"/>
                    <a:pt x="85448" y="0"/>
                    <a:pt x="190910" y="0"/>
                  </a:cubicBezTo>
                  <a:lnTo>
                    <a:pt x="5596163" y="0"/>
                  </a:lnTo>
                  <a:cubicBezTo>
                    <a:pt x="5701625" y="0"/>
                    <a:pt x="5787073" y="89008"/>
                    <a:pt x="5787073" y="198854"/>
                  </a:cubicBezTo>
                  <a:lnTo>
                    <a:pt x="5787073" y="2505751"/>
                  </a:lnTo>
                  <a:cubicBezTo>
                    <a:pt x="5787073" y="2615597"/>
                    <a:pt x="5701625" y="2704605"/>
                    <a:pt x="5596163" y="2704605"/>
                  </a:cubicBezTo>
                  <a:lnTo>
                    <a:pt x="190910" y="2704605"/>
                  </a:lnTo>
                  <a:cubicBezTo>
                    <a:pt x="85448" y="2704605"/>
                    <a:pt x="0" y="2615597"/>
                    <a:pt x="0" y="2505751"/>
                  </a:cubicBezTo>
                  <a:close/>
                </a:path>
              </a:pathLst>
            </a:custGeom>
            <a:solidFill>
              <a:srgbClr val="2E2E2F">
                <a:alpha val="88235"/>
              </a:srgbClr>
            </a:solidFill>
          </p:spPr>
        </p:sp>
        <p:sp>
          <p:nvSpPr>
            <p:cNvPr id="128" name="Freeform 128"/>
            <p:cNvSpPr/>
            <p:nvPr/>
          </p:nvSpPr>
          <p:spPr>
            <a:xfrm>
              <a:off x="0" y="0"/>
              <a:ext cx="5816039" cy="2734965"/>
            </a:xfrm>
            <a:custGeom>
              <a:avLst/>
              <a:gdLst/>
              <a:ahLst/>
              <a:cxnLst/>
              <a:rect l="l" t="t" r="r" b="b"/>
              <a:pathLst>
                <a:path w="5816039" h="2734965">
                  <a:moveTo>
                    <a:pt x="0" y="214034"/>
                  </a:moveTo>
                  <a:cubicBezTo>
                    <a:pt x="0" y="95770"/>
                    <a:pt x="92032" y="0"/>
                    <a:pt x="205393" y="0"/>
                  </a:cubicBezTo>
                  <a:lnTo>
                    <a:pt x="5610646" y="0"/>
                  </a:lnTo>
                  <a:lnTo>
                    <a:pt x="5610646" y="15180"/>
                  </a:lnTo>
                  <a:lnTo>
                    <a:pt x="5610646" y="0"/>
                  </a:lnTo>
                  <a:cubicBezTo>
                    <a:pt x="5724007" y="0"/>
                    <a:pt x="5816039" y="95770"/>
                    <a:pt x="5816039" y="214034"/>
                  </a:cubicBezTo>
                  <a:lnTo>
                    <a:pt x="5801556" y="214034"/>
                  </a:lnTo>
                  <a:lnTo>
                    <a:pt x="5816039" y="214034"/>
                  </a:lnTo>
                  <a:lnTo>
                    <a:pt x="5816039" y="2520931"/>
                  </a:lnTo>
                  <a:lnTo>
                    <a:pt x="5801556" y="2520931"/>
                  </a:lnTo>
                  <a:lnTo>
                    <a:pt x="5816039" y="2520931"/>
                  </a:lnTo>
                  <a:cubicBezTo>
                    <a:pt x="5816039" y="2639195"/>
                    <a:pt x="5724008" y="2734965"/>
                    <a:pt x="5610646" y="2734965"/>
                  </a:cubicBezTo>
                  <a:lnTo>
                    <a:pt x="5610646" y="2719785"/>
                  </a:lnTo>
                  <a:lnTo>
                    <a:pt x="5610646" y="2734965"/>
                  </a:lnTo>
                  <a:lnTo>
                    <a:pt x="205393" y="2734965"/>
                  </a:lnTo>
                  <a:lnTo>
                    <a:pt x="205393" y="2719785"/>
                  </a:lnTo>
                  <a:lnTo>
                    <a:pt x="205393" y="2734965"/>
                  </a:lnTo>
                  <a:cubicBezTo>
                    <a:pt x="92032" y="2734965"/>
                    <a:pt x="0" y="2639195"/>
                    <a:pt x="0" y="2520931"/>
                  </a:cubicBezTo>
                  <a:lnTo>
                    <a:pt x="0" y="214034"/>
                  </a:lnTo>
                  <a:lnTo>
                    <a:pt x="14483" y="214034"/>
                  </a:lnTo>
                  <a:lnTo>
                    <a:pt x="0" y="214034"/>
                  </a:lnTo>
                  <a:moveTo>
                    <a:pt x="28966" y="214034"/>
                  </a:moveTo>
                  <a:lnTo>
                    <a:pt x="28966" y="2520931"/>
                  </a:lnTo>
                  <a:lnTo>
                    <a:pt x="14483" y="2520931"/>
                  </a:lnTo>
                  <a:lnTo>
                    <a:pt x="28966" y="2520931"/>
                  </a:lnTo>
                  <a:cubicBezTo>
                    <a:pt x="28966" y="2622221"/>
                    <a:pt x="107831" y="2704605"/>
                    <a:pt x="205393" y="2704605"/>
                  </a:cubicBezTo>
                  <a:lnTo>
                    <a:pt x="5610646" y="2704605"/>
                  </a:lnTo>
                  <a:cubicBezTo>
                    <a:pt x="5708208" y="2704605"/>
                    <a:pt x="5787074" y="2622221"/>
                    <a:pt x="5787074" y="2520931"/>
                  </a:cubicBezTo>
                  <a:lnTo>
                    <a:pt x="5787074" y="214034"/>
                  </a:lnTo>
                  <a:cubicBezTo>
                    <a:pt x="5787074" y="112744"/>
                    <a:pt x="5708208" y="30359"/>
                    <a:pt x="5610646" y="30359"/>
                  </a:cubicBezTo>
                  <a:lnTo>
                    <a:pt x="205393" y="30359"/>
                  </a:lnTo>
                  <a:lnTo>
                    <a:pt x="205393" y="15180"/>
                  </a:lnTo>
                  <a:lnTo>
                    <a:pt x="205393" y="30359"/>
                  </a:lnTo>
                  <a:cubicBezTo>
                    <a:pt x="107831" y="30359"/>
                    <a:pt x="28966" y="112744"/>
                    <a:pt x="28966" y="214034"/>
                  </a:cubicBezTo>
                  <a:close/>
                </a:path>
              </a:pathLst>
            </a:custGeom>
            <a:solidFill>
              <a:srgbClr val="57718E">
                <a:alpha val="67059"/>
              </a:srgbClr>
            </a:solidFill>
          </p:spPr>
        </p:sp>
      </p:grpSp>
      <p:grpSp>
        <p:nvGrpSpPr>
          <p:cNvPr id="129" name="Group 129"/>
          <p:cNvGrpSpPr/>
          <p:nvPr/>
        </p:nvGrpSpPr>
        <p:grpSpPr>
          <a:xfrm>
            <a:off x="5467426" y="7128367"/>
            <a:ext cx="815216" cy="815216"/>
            <a:chOff x="0" y="0"/>
            <a:chExt cx="1086955" cy="1086955"/>
          </a:xfrm>
        </p:grpSpPr>
        <p:sp>
          <p:nvSpPr>
            <p:cNvPr id="130" name="Freeform 130"/>
            <p:cNvSpPr/>
            <p:nvPr/>
          </p:nvSpPr>
          <p:spPr>
            <a:xfrm>
              <a:off x="12700" y="12700"/>
              <a:ext cx="1061593" cy="1061593"/>
            </a:xfrm>
            <a:custGeom>
              <a:avLst/>
              <a:gdLst/>
              <a:ahLst/>
              <a:cxnLst/>
              <a:rect l="l" t="t" r="r" b="b"/>
              <a:pathLst>
                <a:path w="1061593" h="1061593">
                  <a:moveTo>
                    <a:pt x="0" y="146431"/>
                  </a:moveTo>
                  <a:cubicBezTo>
                    <a:pt x="0" y="65532"/>
                    <a:pt x="65532" y="0"/>
                    <a:pt x="146431" y="0"/>
                  </a:cubicBezTo>
                  <a:lnTo>
                    <a:pt x="915162" y="0"/>
                  </a:lnTo>
                  <a:cubicBezTo>
                    <a:pt x="996061" y="0"/>
                    <a:pt x="1061593" y="65532"/>
                    <a:pt x="1061593" y="146431"/>
                  </a:cubicBezTo>
                  <a:lnTo>
                    <a:pt x="1061593" y="915162"/>
                  </a:lnTo>
                  <a:cubicBezTo>
                    <a:pt x="1061593" y="996061"/>
                    <a:pt x="996061" y="1061593"/>
                    <a:pt x="915162" y="1061593"/>
                  </a:cubicBezTo>
                  <a:lnTo>
                    <a:pt x="146431" y="1061593"/>
                  </a:lnTo>
                  <a:cubicBezTo>
                    <a:pt x="65532" y="1061593"/>
                    <a:pt x="0" y="995934"/>
                    <a:pt x="0" y="915162"/>
                  </a:cubicBezTo>
                  <a:close/>
                </a:path>
              </a:pathLst>
            </a:custGeom>
            <a:solidFill>
              <a:srgbClr val="E7A400"/>
            </a:solidFill>
          </p:spPr>
        </p:sp>
      </p:grpSp>
      <p:sp>
        <p:nvSpPr>
          <p:cNvPr id="131" name="Freeform 131" descr="preencoded.png"/>
          <p:cNvSpPr/>
          <p:nvPr/>
        </p:nvSpPr>
        <p:spPr>
          <a:xfrm>
            <a:off x="5586774" y="7247706"/>
            <a:ext cx="576520" cy="576520"/>
          </a:xfrm>
          <a:custGeom>
            <a:avLst/>
            <a:gdLst/>
            <a:ahLst/>
            <a:cxnLst/>
            <a:rect l="l" t="t" r="r" b="b"/>
            <a:pathLst>
              <a:path w="576520" h="576520">
                <a:moveTo>
                  <a:pt x="0" y="0"/>
                </a:moveTo>
                <a:lnTo>
                  <a:pt x="576520" y="0"/>
                </a:lnTo>
                <a:lnTo>
                  <a:pt x="576520" y="576520"/>
                </a:lnTo>
                <a:lnTo>
                  <a:pt x="0" y="576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2" name="Group 132"/>
          <p:cNvGrpSpPr/>
          <p:nvPr/>
        </p:nvGrpSpPr>
        <p:grpSpPr>
          <a:xfrm>
            <a:off x="12233748" y="7703934"/>
            <a:ext cx="4633150" cy="1421101"/>
            <a:chOff x="0" y="0"/>
            <a:chExt cx="6177534" cy="1894802"/>
          </a:xfrm>
        </p:grpSpPr>
        <p:sp>
          <p:nvSpPr>
            <p:cNvPr id="133" name="Freeform 133"/>
            <p:cNvSpPr/>
            <p:nvPr/>
          </p:nvSpPr>
          <p:spPr>
            <a:xfrm>
              <a:off x="13970" y="13970"/>
              <a:ext cx="6149594" cy="1866773"/>
            </a:xfrm>
            <a:custGeom>
              <a:avLst/>
              <a:gdLst/>
              <a:ahLst/>
              <a:cxnLst/>
              <a:rect l="l" t="t" r="r" b="b"/>
              <a:pathLst>
                <a:path w="6149594" h="1866773">
                  <a:moveTo>
                    <a:pt x="0" y="183007"/>
                  </a:moveTo>
                  <a:cubicBezTo>
                    <a:pt x="0" y="81915"/>
                    <a:pt x="82804" y="0"/>
                    <a:pt x="184912" y="0"/>
                  </a:cubicBezTo>
                  <a:lnTo>
                    <a:pt x="5964682" y="0"/>
                  </a:lnTo>
                  <a:cubicBezTo>
                    <a:pt x="6066790" y="0"/>
                    <a:pt x="6149594" y="81915"/>
                    <a:pt x="6149594" y="183007"/>
                  </a:cubicBezTo>
                  <a:lnTo>
                    <a:pt x="6149594" y="1683766"/>
                  </a:lnTo>
                  <a:cubicBezTo>
                    <a:pt x="6149594" y="1784858"/>
                    <a:pt x="6066790" y="1866773"/>
                    <a:pt x="5964682" y="1866773"/>
                  </a:cubicBezTo>
                  <a:lnTo>
                    <a:pt x="184912" y="1866773"/>
                  </a:lnTo>
                  <a:cubicBezTo>
                    <a:pt x="82804" y="1866773"/>
                    <a:pt x="0" y="1784858"/>
                    <a:pt x="0" y="1683766"/>
                  </a:cubicBezTo>
                  <a:close/>
                </a:path>
              </a:pathLst>
            </a:custGeom>
            <a:solidFill>
              <a:srgbClr val="2E2E2F">
                <a:alpha val="60784"/>
              </a:srgbClr>
            </a:solidFill>
          </p:spPr>
        </p:sp>
        <p:sp>
          <p:nvSpPr>
            <p:cNvPr id="134" name="Freeform 134"/>
            <p:cNvSpPr/>
            <p:nvPr/>
          </p:nvSpPr>
          <p:spPr>
            <a:xfrm>
              <a:off x="0" y="0"/>
              <a:ext cx="6177534" cy="1894713"/>
            </a:xfrm>
            <a:custGeom>
              <a:avLst/>
              <a:gdLst/>
              <a:ahLst/>
              <a:cxnLst/>
              <a:rect l="l" t="t" r="r" b="b"/>
              <a:pathLst>
                <a:path w="6177534" h="1894713">
                  <a:moveTo>
                    <a:pt x="0" y="196977"/>
                  </a:moveTo>
                  <a:cubicBezTo>
                    <a:pt x="0" y="88011"/>
                    <a:pt x="89154" y="0"/>
                    <a:pt x="198882" y="0"/>
                  </a:cubicBezTo>
                  <a:lnTo>
                    <a:pt x="5978652" y="0"/>
                  </a:lnTo>
                  <a:lnTo>
                    <a:pt x="5978652" y="13970"/>
                  </a:lnTo>
                  <a:lnTo>
                    <a:pt x="5978652" y="0"/>
                  </a:lnTo>
                  <a:cubicBezTo>
                    <a:pt x="6088380" y="0"/>
                    <a:pt x="6177534" y="88011"/>
                    <a:pt x="6177534" y="196977"/>
                  </a:cubicBezTo>
                  <a:lnTo>
                    <a:pt x="6163564" y="196977"/>
                  </a:lnTo>
                  <a:lnTo>
                    <a:pt x="6177534" y="196977"/>
                  </a:lnTo>
                  <a:lnTo>
                    <a:pt x="6177534" y="1697736"/>
                  </a:lnTo>
                  <a:lnTo>
                    <a:pt x="6163564" y="1697736"/>
                  </a:lnTo>
                  <a:lnTo>
                    <a:pt x="6177534" y="1697736"/>
                  </a:lnTo>
                  <a:cubicBezTo>
                    <a:pt x="6177534" y="1806702"/>
                    <a:pt x="6088380" y="1894713"/>
                    <a:pt x="5978652" y="1894713"/>
                  </a:cubicBezTo>
                  <a:lnTo>
                    <a:pt x="5978652" y="1880743"/>
                  </a:lnTo>
                  <a:lnTo>
                    <a:pt x="5978652" y="1894713"/>
                  </a:lnTo>
                  <a:lnTo>
                    <a:pt x="198882" y="1894713"/>
                  </a:lnTo>
                  <a:lnTo>
                    <a:pt x="198882" y="1880743"/>
                  </a:lnTo>
                  <a:lnTo>
                    <a:pt x="198882" y="1894713"/>
                  </a:lnTo>
                  <a:cubicBezTo>
                    <a:pt x="89154" y="1894840"/>
                    <a:pt x="0" y="1806702"/>
                    <a:pt x="0" y="1697736"/>
                  </a:cubicBezTo>
                  <a:lnTo>
                    <a:pt x="0" y="196977"/>
                  </a:lnTo>
                  <a:lnTo>
                    <a:pt x="13970" y="196977"/>
                  </a:lnTo>
                  <a:lnTo>
                    <a:pt x="0" y="196977"/>
                  </a:lnTo>
                  <a:moveTo>
                    <a:pt x="27940" y="196977"/>
                  </a:moveTo>
                  <a:lnTo>
                    <a:pt x="27940" y="1697736"/>
                  </a:lnTo>
                  <a:lnTo>
                    <a:pt x="13970" y="1697736"/>
                  </a:lnTo>
                  <a:lnTo>
                    <a:pt x="27940" y="1697736"/>
                  </a:lnTo>
                  <a:cubicBezTo>
                    <a:pt x="27940" y="1790954"/>
                    <a:pt x="104394" y="1866773"/>
                    <a:pt x="198882" y="1866773"/>
                  </a:cubicBezTo>
                  <a:lnTo>
                    <a:pt x="5978652" y="1866773"/>
                  </a:lnTo>
                  <a:cubicBezTo>
                    <a:pt x="6073140" y="1866773"/>
                    <a:pt x="6149594" y="1790954"/>
                    <a:pt x="6149594" y="1697736"/>
                  </a:cubicBezTo>
                  <a:lnTo>
                    <a:pt x="6149594" y="196977"/>
                  </a:lnTo>
                  <a:cubicBezTo>
                    <a:pt x="6149594" y="103759"/>
                    <a:pt x="6073140" y="27940"/>
                    <a:pt x="5978652" y="27940"/>
                  </a:cubicBezTo>
                  <a:lnTo>
                    <a:pt x="198882" y="27940"/>
                  </a:lnTo>
                  <a:lnTo>
                    <a:pt x="198882" y="13970"/>
                  </a:lnTo>
                  <a:lnTo>
                    <a:pt x="198882" y="27940"/>
                  </a:lnTo>
                  <a:cubicBezTo>
                    <a:pt x="104394" y="27940"/>
                    <a:pt x="27940" y="103759"/>
                    <a:pt x="27940" y="196977"/>
                  </a:cubicBezTo>
                  <a:close/>
                </a:path>
              </a:pathLst>
            </a:custGeom>
            <a:solidFill>
              <a:srgbClr val="FFF0C9">
                <a:alpha val="60784"/>
              </a:srgbClr>
            </a:solidFill>
          </p:spPr>
        </p:sp>
      </p:grpSp>
      <p:sp>
        <p:nvSpPr>
          <p:cNvPr id="135" name="Freeform 135" descr="preencoded.png"/>
          <p:cNvSpPr/>
          <p:nvPr/>
        </p:nvSpPr>
        <p:spPr>
          <a:xfrm>
            <a:off x="12491323" y="8016411"/>
            <a:ext cx="576520" cy="576520"/>
          </a:xfrm>
          <a:custGeom>
            <a:avLst/>
            <a:gdLst/>
            <a:ahLst/>
            <a:cxnLst/>
            <a:rect l="l" t="t" r="r" b="b"/>
            <a:pathLst>
              <a:path w="576520" h="576520">
                <a:moveTo>
                  <a:pt x="0" y="0"/>
                </a:moveTo>
                <a:lnTo>
                  <a:pt x="576520" y="0"/>
                </a:lnTo>
                <a:lnTo>
                  <a:pt x="576520" y="576520"/>
                </a:lnTo>
                <a:lnTo>
                  <a:pt x="0" y="576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36" name="Group 136"/>
          <p:cNvGrpSpPr/>
          <p:nvPr/>
        </p:nvGrpSpPr>
        <p:grpSpPr>
          <a:xfrm>
            <a:off x="717681" y="9258300"/>
            <a:ext cx="261108" cy="561413"/>
            <a:chOff x="0" y="0"/>
            <a:chExt cx="318262" cy="684301"/>
          </a:xfrm>
        </p:grpSpPr>
        <p:sp>
          <p:nvSpPr>
            <p:cNvPr id="137" name="Freeform 137"/>
            <p:cNvSpPr/>
            <p:nvPr/>
          </p:nvSpPr>
          <p:spPr>
            <a:xfrm>
              <a:off x="12700" y="12700"/>
              <a:ext cx="292862" cy="658876"/>
            </a:xfrm>
            <a:custGeom>
              <a:avLst/>
              <a:gdLst/>
              <a:ahLst/>
              <a:cxnLst/>
              <a:rect l="l" t="t" r="r" b="b"/>
              <a:pathLst>
                <a:path w="292862" h="658876">
                  <a:moveTo>
                    <a:pt x="0" y="0"/>
                  </a:moveTo>
                  <a:lnTo>
                    <a:pt x="292862" y="0"/>
                  </a:lnTo>
                  <a:lnTo>
                    <a:pt x="292862" y="658876"/>
                  </a:lnTo>
                  <a:lnTo>
                    <a:pt x="0" y="658876"/>
                  </a:lnTo>
                  <a:close/>
                </a:path>
              </a:pathLst>
            </a:custGeom>
            <a:solidFill>
              <a:srgbClr val="FFF0C9"/>
            </a:solidFill>
          </p:spPr>
        </p:sp>
      </p:grpSp>
      <p:sp>
        <p:nvSpPr>
          <p:cNvPr id="138" name="Freeform 138"/>
          <p:cNvSpPr/>
          <p:nvPr/>
        </p:nvSpPr>
        <p:spPr>
          <a:xfrm>
            <a:off x="8031010" y="1126786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5"/>
                </a:lnTo>
                <a:lnTo>
                  <a:pt x="0" y="205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9" name="TextBox 139"/>
          <p:cNvSpPr txBox="1"/>
          <p:nvPr/>
        </p:nvSpPr>
        <p:spPr>
          <a:xfrm>
            <a:off x="768696" y="2118122"/>
            <a:ext cx="614362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4"/>
              </a:lnSpc>
            </a:pPr>
            <a:r>
              <a:rPr lang="en-US" sz="5254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FINANSINĖ PARAMA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796147" y="2823505"/>
            <a:ext cx="166136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3"/>
              </a:lnSpc>
            </a:pPr>
            <a:r>
              <a:rPr lang="en-US" sz="3302" b="1">
                <a:solidFill>
                  <a:srgbClr val="FFF0C9"/>
                </a:solidFill>
                <a:latin typeface="Aptos Bold"/>
                <a:ea typeface="Aptos Bold"/>
                <a:cs typeface="Aptos Bold"/>
                <a:sym typeface="Aptos Bold"/>
              </a:rPr>
              <a:t>mokiniui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796147" y="3431677"/>
            <a:ext cx="823603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1"/>
              </a:lnSpc>
            </a:pPr>
            <a:r>
              <a:rPr lang="en-US" sz="195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Įstojus į VSRC galima pretenduoti į stipendijas ir kitą materialinę paramą. Svarbiausia žinoti ne tik dydį, bet ir sąlygas.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1976647" y="4831804"/>
            <a:ext cx="2813980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2026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Mokymosi stipendija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1976647" y="5257333"/>
            <a:ext cx="2813980" cy="49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2"/>
              </a:lnSpc>
            </a:pPr>
            <a:r>
              <a:rPr lang="en-US" sz="3002" b="1">
                <a:solidFill>
                  <a:srgbClr val="FFF0C9"/>
                </a:solidFill>
                <a:latin typeface="Aptos Bold"/>
                <a:ea typeface="Aptos Bold"/>
                <a:cs typeface="Aptos Bold"/>
                <a:sym typeface="Aptos Bold"/>
              </a:rPr>
              <a:t>apie 37 Eur*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1976647" y="5847588"/>
            <a:ext cx="282141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7"/>
              </a:lnSpc>
            </a:pPr>
            <a:r>
              <a:rPr lang="en-US" sz="1531">
                <a:solidFill>
                  <a:srgbClr val="D7E0E8"/>
                </a:solidFill>
                <a:latin typeface="Aptos"/>
                <a:ea typeface="Aptos"/>
                <a:cs typeface="Aptos"/>
                <a:sym typeface="Aptos"/>
              </a:rPr>
              <a:t>Pavyzdys, kai skiriama 0,5 BSI. Dydis ir skyrimo sąlygos priklauso nuo galiojančios VSRC tvarkos.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6465284" y="4831804"/>
            <a:ext cx="2813980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2026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Socialinė stipendija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6465284" y="5257333"/>
            <a:ext cx="2813980" cy="49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2"/>
              </a:lnSpc>
            </a:pPr>
            <a:r>
              <a:rPr lang="en-US" sz="3002" b="1">
                <a:solidFill>
                  <a:srgbClr val="FFF0C9"/>
                </a:solidFill>
                <a:latin typeface="Aptos Bold"/>
                <a:ea typeface="Aptos Bold"/>
                <a:cs typeface="Aptos Bold"/>
                <a:sym typeface="Aptos Bold"/>
              </a:rPr>
              <a:t>apie 222 Eur*</a:t>
            </a:r>
          </a:p>
        </p:txBody>
      </p:sp>
      <p:sp>
        <p:nvSpPr>
          <p:cNvPr id="147" name="TextBox 147"/>
          <p:cNvSpPr txBox="1"/>
          <p:nvPr/>
        </p:nvSpPr>
        <p:spPr>
          <a:xfrm>
            <a:off x="6319818" y="5847588"/>
            <a:ext cx="310491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7"/>
              </a:lnSpc>
            </a:pPr>
            <a:r>
              <a:rPr lang="en-US" sz="1531">
                <a:solidFill>
                  <a:srgbClr val="D7E0E8"/>
                </a:solidFill>
                <a:latin typeface="Aptos"/>
                <a:ea typeface="Aptos"/>
                <a:cs typeface="Aptos"/>
                <a:sym typeface="Aptos"/>
              </a:rPr>
              <a:t>Gali būti skiriama mokiniams, kuriems reikalinga didesnė socialinė parama, pagal nustatytas sąlygas.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1976647" y="7069264"/>
            <a:ext cx="2937520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2026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Kita materialinė parama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1976647" y="7494794"/>
            <a:ext cx="223272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2"/>
              </a:lnSpc>
            </a:pPr>
            <a:r>
              <a:rPr lang="en-US" sz="3002" b="1">
                <a:solidFill>
                  <a:srgbClr val="FFF0C9"/>
                </a:solidFill>
                <a:latin typeface="Aptos Bold"/>
                <a:ea typeface="Aptos Bold"/>
                <a:cs typeface="Aptos Bold"/>
                <a:sym typeface="Aptos Bold"/>
              </a:rPr>
              <a:t>pagal poreikį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1976647" y="8085039"/>
            <a:ext cx="2759069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7"/>
              </a:lnSpc>
            </a:pPr>
            <a:r>
              <a:rPr lang="en-US" sz="1531">
                <a:solidFill>
                  <a:srgbClr val="D7E0E8"/>
                </a:solidFill>
                <a:latin typeface="Aptos"/>
                <a:ea typeface="Aptos"/>
                <a:cs typeface="Aptos"/>
                <a:sym typeface="Aptos"/>
              </a:rPr>
              <a:t>Gali būti skiriama atsižvelgiant į individualią mokinio situaciją ir galiojančius reikalavimus.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6465284" y="7069264"/>
            <a:ext cx="2813980" cy="343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1"/>
              </a:lnSpc>
            </a:pPr>
            <a:r>
              <a:rPr lang="en-US" sz="2026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Vardinės stipendijos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6465284" y="7494794"/>
            <a:ext cx="233957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2"/>
              </a:lnSpc>
            </a:pPr>
            <a:r>
              <a:rPr lang="en-US" sz="3002" b="1">
                <a:solidFill>
                  <a:srgbClr val="FFF0C9"/>
                </a:solidFill>
                <a:latin typeface="Aptos Bold"/>
                <a:ea typeface="Aptos Bold"/>
                <a:cs typeface="Aptos Bold"/>
                <a:sym typeface="Aptos Bold"/>
              </a:rPr>
              <a:t>pagal sąlygas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6465284" y="8085039"/>
            <a:ext cx="3037799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7"/>
              </a:lnSpc>
            </a:pPr>
            <a:r>
              <a:rPr lang="en-US" sz="1531">
                <a:solidFill>
                  <a:srgbClr val="D7E0E8"/>
                </a:solidFill>
                <a:latin typeface="Aptos"/>
                <a:ea typeface="Aptos"/>
                <a:cs typeface="Aptos"/>
                <a:sym typeface="Aptos"/>
              </a:rPr>
              <a:t>Atskirais atvejais gali būti skiriamos partnerių ar rėmėjų vardinės stipendijos.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13205108" y="7920323"/>
            <a:ext cx="2882608" cy="31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b="1">
                <a:solidFill>
                  <a:srgbClr val="FFF0C9"/>
                </a:solidFill>
                <a:latin typeface="Aptos Bold"/>
                <a:ea typeface="Aptos Bold"/>
                <a:cs typeface="Aptos Bold"/>
                <a:sym typeface="Aptos Bold"/>
              </a:rPr>
              <a:t>* Orientaciniai pavyzdžiai</a:t>
            </a:r>
          </a:p>
        </p:txBody>
      </p:sp>
      <p:sp>
        <p:nvSpPr>
          <p:cNvPr id="155" name="TextBox 155"/>
          <p:cNvSpPr txBox="1"/>
          <p:nvPr/>
        </p:nvSpPr>
        <p:spPr>
          <a:xfrm>
            <a:off x="13205108" y="8318392"/>
            <a:ext cx="3225784" cy="61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5"/>
              </a:lnSpc>
            </a:pPr>
            <a:r>
              <a:rPr lang="en-US" sz="132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Skaičiuota pagal 2026 m. BSI = 74 Eur. BSI – valstybės nustatytas dydis, pagal kurį apskaičiuojamos kai kurios išmokos.</a:t>
            </a:r>
          </a:p>
        </p:txBody>
      </p:sp>
      <p:sp>
        <p:nvSpPr>
          <p:cNvPr id="156" name="TextBox 156"/>
          <p:cNvSpPr txBox="1"/>
          <p:nvPr/>
        </p:nvSpPr>
        <p:spPr>
          <a:xfrm>
            <a:off x="1052760" y="9329261"/>
            <a:ext cx="822650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7"/>
              </a:lnSpc>
            </a:pPr>
            <a:r>
              <a:rPr lang="en-US" sz="1830">
                <a:solidFill>
                  <a:srgbClr val="D7E0E8"/>
                </a:solidFill>
                <a:latin typeface="Aptos"/>
                <a:ea typeface="Aptos"/>
                <a:cs typeface="Aptos"/>
                <a:sym typeface="Aptos"/>
              </a:rPr>
              <a:t>Tikslūs dydžiai ir skyrimo sąlygos tikrinami pagal VSRC stipendijų ir kitos materialinės paramos skyrimo tvarkos aprašą.</a:t>
            </a:r>
          </a:p>
        </p:txBody>
      </p:sp>
      <p:sp>
        <p:nvSpPr>
          <p:cNvPr id="157" name="TextBox 157"/>
          <p:cNvSpPr txBox="1"/>
          <p:nvPr/>
        </p:nvSpPr>
        <p:spPr>
          <a:xfrm>
            <a:off x="12971755" y="9544279"/>
            <a:ext cx="3431677" cy="35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vsrc.lt  •  karjera@vsrc.lt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17460392" y="9942347"/>
            <a:ext cx="59292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1"/>
              </a:lnSpc>
              <a:spcBef>
                <a:spcPct val="0"/>
              </a:spcBef>
            </a:pPr>
            <a:r>
              <a:rPr lang="en-US" sz="2101" u="none" strike="noStrike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2026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" y="-9525"/>
            <a:ext cx="18306593" cy="10306050"/>
            <a:chOff x="0" y="0"/>
            <a:chExt cx="24408790" cy="13741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3364" cy="13716000"/>
            </a:xfrm>
            <a:custGeom>
              <a:avLst/>
              <a:gdLst/>
              <a:ahLst/>
              <a:cxnLst/>
              <a:rect l="l" t="t" r="r" b="b"/>
              <a:pathLst>
                <a:path w="24383364" h="13716000">
                  <a:moveTo>
                    <a:pt x="0" y="0"/>
                  </a:moveTo>
                  <a:lnTo>
                    <a:pt x="24383364" y="0"/>
                  </a:lnTo>
                  <a:lnTo>
                    <a:pt x="243833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2E2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08764" cy="13741400"/>
            </a:xfrm>
            <a:custGeom>
              <a:avLst/>
              <a:gdLst/>
              <a:ahLst/>
              <a:cxnLst/>
              <a:rect l="l" t="t" r="r" b="b"/>
              <a:pathLst>
                <a:path w="24408764" h="13741400">
                  <a:moveTo>
                    <a:pt x="12700" y="0"/>
                  </a:moveTo>
                  <a:lnTo>
                    <a:pt x="24396064" y="0"/>
                  </a:lnTo>
                  <a:cubicBezTo>
                    <a:pt x="24403050" y="0"/>
                    <a:pt x="24408764" y="5715"/>
                    <a:pt x="24408764" y="12700"/>
                  </a:cubicBezTo>
                  <a:lnTo>
                    <a:pt x="24408764" y="13728700"/>
                  </a:lnTo>
                  <a:cubicBezTo>
                    <a:pt x="24408764" y="13735686"/>
                    <a:pt x="24403050" y="13741400"/>
                    <a:pt x="24396064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24396064" y="13716000"/>
                  </a:lnTo>
                  <a:lnTo>
                    <a:pt x="24396064" y="13728700"/>
                  </a:lnTo>
                  <a:lnTo>
                    <a:pt x="24383364" y="13728700"/>
                  </a:lnTo>
                  <a:lnTo>
                    <a:pt x="24383364" y="12700"/>
                  </a:lnTo>
                  <a:lnTo>
                    <a:pt x="24396064" y="12700"/>
                  </a:lnTo>
                  <a:lnTo>
                    <a:pt x="2439606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E2E2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580495" y="-9525"/>
            <a:ext cx="6739890" cy="10306050"/>
            <a:chOff x="0" y="0"/>
            <a:chExt cx="8986520" cy="1374140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8961120" cy="13716000"/>
            </a:xfrm>
            <a:custGeom>
              <a:avLst/>
              <a:gdLst/>
              <a:ahLst/>
              <a:cxnLst/>
              <a:rect l="l" t="t" r="r" b="b"/>
              <a:pathLst>
                <a:path w="8961120" h="13716000">
                  <a:moveTo>
                    <a:pt x="0" y="0"/>
                  </a:moveTo>
                  <a:lnTo>
                    <a:pt x="8961120" y="0"/>
                  </a:lnTo>
                  <a:lnTo>
                    <a:pt x="896112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5A000">
                <a:alpha val="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8986520" cy="13741400"/>
            </a:xfrm>
            <a:custGeom>
              <a:avLst/>
              <a:gdLst/>
              <a:ahLst/>
              <a:cxnLst/>
              <a:rect l="l" t="t" r="r" b="b"/>
              <a:pathLst>
                <a:path w="8986520" h="13741400">
                  <a:moveTo>
                    <a:pt x="12700" y="0"/>
                  </a:moveTo>
                  <a:lnTo>
                    <a:pt x="8973820" y="0"/>
                  </a:lnTo>
                  <a:cubicBezTo>
                    <a:pt x="8980805" y="0"/>
                    <a:pt x="8986520" y="5715"/>
                    <a:pt x="8986520" y="12700"/>
                  </a:cubicBezTo>
                  <a:lnTo>
                    <a:pt x="8986520" y="13728700"/>
                  </a:lnTo>
                  <a:cubicBezTo>
                    <a:pt x="8986520" y="13735686"/>
                    <a:pt x="8980805" y="13741400"/>
                    <a:pt x="8973820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8973820" y="13716000"/>
                  </a:lnTo>
                  <a:lnTo>
                    <a:pt x="8973820" y="13728700"/>
                  </a:lnTo>
                  <a:lnTo>
                    <a:pt x="8961120" y="13728700"/>
                  </a:lnTo>
                  <a:lnTo>
                    <a:pt x="8961120" y="12700"/>
                  </a:lnTo>
                  <a:lnTo>
                    <a:pt x="8973820" y="12700"/>
                  </a:lnTo>
                  <a:lnTo>
                    <a:pt x="89738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>
                <a:alpha val="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346055" y="-283845"/>
            <a:ext cx="1870710" cy="10991850"/>
            <a:chOff x="0" y="0"/>
            <a:chExt cx="2494280" cy="14655800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2468880" cy="14630400"/>
            </a:xfrm>
            <a:custGeom>
              <a:avLst/>
              <a:gdLst/>
              <a:ahLst/>
              <a:cxnLst/>
              <a:rect l="l" t="t" r="r" b="b"/>
              <a:pathLst>
                <a:path w="2468880" h="14630400">
                  <a:moveTo>
                    <a:pt x="0" y="14630400"/>
                  </a:moveTo>
                  <a:lnTo>
                    <a:pt x="617220" y="0"/>
                  </a:lnTo>
                  <a:lnTo>
                    <a:pt x="2468880" y="0"/>
                  </a:lnTo>
                  <a:lnTo>
                    <a:pt x="1851660" y="14630400"/>
                  </a:lnTo>
                  <a:close/>
                </a:path>
              </a:pathLst>
            </a:custGeom>
            <a:solidFill>
              <a:srgbClr val="5B5424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01955" y="9838563"/>
            <a:ext cx="16889730" cy="32766"/>
            <a:chOff x="0" y="0"/>
            <a:chExt cx="22519640" cy="43688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22494239" cy="18288"/>
            </a:xfrm>
            <a:custGeom>
              <a:avLst/>
              <a:gdLst/>
              <a:ahLst/>
              <a:cxnLst/>
              <a:rect l="l" t="t" r="r" b="b"/>
              <a:pathLst>
                <a:path w="22494239" h="18288">
                  <a:moveTo>
                    <a:pt x="0" y="0"/>
                  </a:moveTo>
                  <a:lnTo>
                    <a:pt x="22494239" y="0"/>
                  </a:lnTo>
                  <a:lnTo>
                    <a:pt x="22494239" y="18288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E5A000">
                <a:alpha val="48627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422130" y="-9525"/>
            <a:ext cx="8865870" cy="10306050"/>
            <a:chOff x="0" y="0"/>
            <a:chExt cx="11821160" cy="13741400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11795760" cy="13716000"/>
            </a:xfrm>
            <a:custGeom>
              <a:avLst/>
              <a:gdLst/>
              <a:ahLst/>
              <a:cxnLst/>
              <a:rect l="l" t="t" r="r" b="b"/>
              <a:pathLst>
                <a:path w="11795760" h="13716000">
                  <a:moveTo>
                    <a:pt x="0" y="0"/>
                  </a:moveTo>
                  <a:lnTo>
                    <a:pt x="11795760" y="0"/>
                  </a:lnTo>
                  <a:lnTo>
                    <a:pt x="1179576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>
                <a:alphaModFix amt="65000"/>
              </a:blip>
              <a:stretch>
                <a:fillRect l="-74100" t="-12359" b="64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6586835" y="429387"/>
            <a:ext cx="67056" cy="67056"/>
            <a:chOff x="0" y="0"/>
            <a:chExt cx="89408" cy="89408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820007" y="429387"/>
            <a:ext cx="67056" cy="67056"/>
            <a:chOff x="0" y="0"/>
            <a:chExt cx="89408" cy="89408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053179" y="429387"/>
            <a:ext cx="67056" cy="67056"/>
            <a:chOff x="0" y="0"/>
            <a:chExt cx="89408" cy="89408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286351" y="429387"/>
            <a:ext cx="67056" cy="67056"/>
            <a:chOff x="0" y="0"/>
            <a:chExt cx="89408" cy="89408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519523" y="429387"/>
            <a:ext cx="67056" cy="67056"/>
            <a:chOff x="0" y="0"/>
            <a:chExt cx="89408" cy="89408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586835" y="662559"/>
            <a:ext cx="67056" cy="67056"/>
            <a:chOff x="0" y="0"/>
            <a:chExt cx="89408" cy="89408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6820007" y="662559"/>
            <a:ext cx="67056" cy="67056"/>
            <a:chOff x="0" y="0"/>
            <a:chExt cx="89408" cy="89408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053179" y="662559"/>
            <a:ext cx="67056" cy="67056"/>
            <a:chOff x="0" y="0"/>
            <a:chExt cx="89408" cy="89408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7286351" y="662559"/>
            <a:ext cx="67056" cy="67056"/>
            <a:chOff x="0" y="0"/>
            <a:chExt cx="89408" cy="89408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7519523" y="662559"/>
            <a:ext cx="67056" cy="67056"/>
            <a:chOff x="0" y="0"/>
            <a:chExt cx="89408" cy="89408"/>
          </a:xfrm>
        </p:grpSpPr>
        <p:sp>
          <p:nvSpPr>
            <p:cNvPr id="33" name="Freeform 3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6586835" y="895731"/>
            <a:ext cx="67056" cy="67056"/>
            <a:chOff x="0" y="0"/>
            <a:chExt cx="89408" cy="89408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6820007" y="895731"/>
            <a:ext cx="67056" cy="67056"/>
            <a:chOff x="0" y="0"/>
            <a:chExt cx="89408" cy="89408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053179" y="895731"/>
            <a:ext cx="67056" cy="67056"/>
            <a:chOff x="0" y="0"/>
            <a:chExt cx="89408" cy="89408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7286351" y="895731"/>
            <a:ext cx="67056" cy="67056"/>
            <a:chOff x="0" y="0"/>
            <a:chExt cx="89408" cy="89408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7519523" y="895731"/>
            <a:ext cx="67056" cy="67056"/>
            <a:chOff x="0" y="0"/>
            <a:chExt cx="89408" cy="89408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6586835" y="1128903"/>
            <a:ext cx="67056" cy="67056"/>
            <a:chOff x="0" y="0"/>
            <a:chExt cx="89408" cy="89408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6820007" y="1128903"/>
            <a:ext cx="67056" cy="67056"/>
            <a:chOff x="0" y="0"/>
            <a:chExt cx="89408" cy="89408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053179" y="1128903"/>
            <a:ext cx="67056" cy="67056"/>
            <a:chOff x="0" y="0"/>
            <a:chExt cx="89408" cy="89408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7286351" y="1128903"/>
            <a:ext cx="67056" cy="67056"/>
            <a:chOff x="0" y="0"/>
            <a:chExt cx="89408" cy="89408"/>
          </a:xfrm>
        </p:grpSpPr>
        <p:sp>
          <p:nvSpPr>
            <p:cNvPr id="51" name="Freeform 5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7519523" y="1128903"/>
            <a:ext cx="67056" cy="67056"/>
            <a:chOff x="0" y="0"/>
            <a:chExt cx="89408" cy="89408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6586835" y="1362075"/>
            <a:ext cx="67056" cy="67056"/>
            <a:chOff x="0" y="0"/>
            <a:chExt cx="89408" cy="89408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6820007" y="1362075"/>
            <a:ext cx="67056" cy="67056"/>
            <a:chOff x="0" y="0"/>
            <a:chExt cx="89408" cy="89408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7053179" y="1362075"/>
            <a:ext cx="67056" cy="67056"/>
            <a:chOff x="0" y="0"/>
            <a:chExt cx="89408" cy="89408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17286351" y="1362075"/>
            <a:ext cx="67056" cy="67056"/>
            <a:chOff x="0" y="0"/>
            <a:chExt cx="89408" cy="89408"/>
          </a:xfrm>
        </p:grpSpPr>
        <p:sp>
          <p:nvSpPr>
            <p:cNvPr id="61" name="Freeform 6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2" name="Group 62"/>
          <p:cNvGrpSpPr/>
          <p:nvPr/>
        </p:nvGrpSpPr>
        <p:grpSpPr>
          <a:xfrm>
            <a:off x="17519523" y="1362075"/>
            <a:ext cx="67056" cy="67056"/>
            <a:chOff x="0" y="0"/>
            <a:chExt cx="89408" cy="89408"/>
          </a:xfrm>
        </p:grpSpPr>
        <p:sp>
          <p:nvSpPr>
            <p:cNvPr id="63" name="Freeform 6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4" name="Group 64"/>
          <p:cNvGrpSpPr/>
          <p:nvPr/>
        </p:nvGrpSpPr>
        <p:grpSpPr>
          <a:xfrm>
            <a:off x="754380" y="1961388"/>
            <a:ext cx="8366760" cy="806890"/>
            <a:chOff x="0" y="0"/>
            <a:chExt cx="11155680" cy="1075854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1155680" cy="1075854"/>
            </a:xfrm>
            <a:custGeom>
              <a:avLst/>
              <a:gdLst/>
              <a:ahLst/>
              <a:cxnLst/>
              <a:rect l="l" t="t" r="r" b="b"/>
              <a:pathLst>
                <a:path w="11155680" h="1075854">
                  <a:moveTo>
                    <a:pt x="0" y="0"/>
                  </a:moveTo>
                  <a:lnTo>
                    <a:pt x="11155680" y="0"/>
                  </a:lnTo>
                  <a:lnTo>
                    <a:pt x="11155680" y="1075854"/>
                  </a:lnTo>
                  <a:lnTo>
                    <a:pt x="0" y="107585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55297" b="-148789"/>
              </a:stretch>
            </a:blipFill>
          </p:spPr>
        </p:sp>
        <p:sp>
          <p:nvSpPr>
            <p:cNvPr id="66" name="TextBox 66"/>
            <p:cNvSpPr txBox="1"/>
            <p:nvPr/>
          </p:nvSpPr>
          <p:spPr>
            <a:xfrm>
              <a:off x="0" y="9525"/>
              <a:ext cx="11155680" cy="106632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159"/>
                </a:lnSpc>
              </a:pPr>
              <a:r>
                <a:rPr lang="en-US" sz="4299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Bendrabutis ir kasdienės sąlygos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777240" y="2708148"/>
            <a:ext cx="8366760" cy="754380"/>
            <a:chOff x="0" y="0"/>
            <a:chExt cx="11155680" cy="100584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1155680" cy="1005840"/>
            </a:xfrm>
            <a:custGeom>
              <a:avLst/>
              <a:gdLst/>
              <a:ahLst/>
              <a:cxnLst/>
              <a:rect l="l" t="t" r="r" b="b"/>
              <a:pathLst>
                <a:path w="11155680" h="1005840">
                  <a:moveTo>
                    <a:pt x="0" y="0"/>
                  </a:moveTo>
                  <a:lnTo>
                    <a:pt x="11155680" y="0"/>
                  </a:lnTo>
                  <a:lnTo>
                    <a:pt x="11155680" y="1005840"/>
                  </a:lnTo>
                  <a:lnTo>
                    <a:pt x="0" y="10058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6106" b="-166106"/>
              </a:stretch>
            </a:blipFill>
          </p:spPr>
        </p:sp>
        <p:sp>
          <p:nvSpPr>
            <p:cNvPr id="69" name="TextBox 69"/>
            <p:cNvSpPr txBox="1"/>
            <p:nvPr/>
          </p:nvSpPr>
          <p:spPr>
            <a:xfrm>
              <a:off x="0" y="0"/>
              <a:ext cx="11155680" cy="10058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59"/>
                </a:lnSpc>
              </a:pPr>
              <a:r>
                <a:rPr lang="en-US" sz="2049">
                  <a:solidFill>
                    <a:srgbClr val="F3E7C8"/>
                  </a:solidFill>
                  <a:latin typeface="Aptos"/>
                  <a:ea typeface="Aptos"/>
                  <a:cs typeface="Aptos"/>
                  <a:sym typeface="Aptos"/>
                </a:rPr>
                <a:t>Iš kitų miestų ir rajonų atvykę mokiniai gali gyventi VSRC bendrabučiuose.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913638" y="3757803"/>
            <a:ext cx="115062" cy="115062"/>
            <a:chOff x="0" y="0"/>
            <a:chExt cx="153416" cy="153416"/>
          </a:xfrm>
        </p:grpSpPr>
        <p:sp>
          <p:nvSpPr>
            <p:cNvPr id="71" name="Freeform 71"/>
            <p:cNvSpPr/>
            <p:nvPr/>
          </p:nvSpPr>
          <p:spPr>
            <a:xfrm>
              <a:off x="12700" y="12700"/>
              <a:ext cx="128016" cy="128016"/>
            </a:xfrm>
            <a:custGeom>
              <a:avLst/>
              <a:gdLst/>
              <a:ahLst/>
              <a:cxnLst/>
              <a:rect l="l" t="t" r="r" b="b"/>
              <a:pathLst>
                <a:path w="128016" h="128016">
                  <a:moveTo>
                    <a:pt x="0" y="64008"/>
                  </a:moveTo>
                  <a:cubicBezTo>
                    <a:pt x="0" y="28702"/>
                    <a:pt x="28702" y="0"/>
                    <a:pt x="64008" y="0"/>
                  </a:cubicBezTo>
                  <a:cubicBezTo>
                    <a:pt x="99314" y="0"/>
                    <a:pt x="128016" y="28702"/>
                    <a:pt x="128016" y="64008"/>
                  </a:cubicBezTo>
                  <a:cubicBezTo>
                    <a:pt x="128016" y="99314"/>
                    <a:pt x="99314" y="128016"/>
                    <a:pt x="64008" y="128016"/>
                  </a:cubicBezTo>
                  <a:cubicBezTo>
                    <a:pt x="28702" y="128016"/>
                    <a:pt x="0" y="99314"/>
                    <a:pt x="0" y="640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2" name="Freeform 72"/>
            <p:cNvSpPr/>
            <p:nvPr/>
          </p:nvSpPr>
          <p:spPr>
            <a:xfrm>
              <a:off x="0" y="0"/>
              <a:ext cx="153416" cy="153416"/>
            </a:xfrm>
            <a:custGeom>
              <a:avLst/>
              <a:gdLst/>
              <a:ahLst/>
              <a:cxnLst/>
              <a:rect l="l" t="t" r="r" b="b"/>
              <a:pathLst>
                <a:path w="153416" h="153416">
                  <a:moveTo>
                    <a:pt x="0" y="76708"/>
                  </a:moveTo>
                  <a:cubicBezTo>
                    <a:pt x="0" y="34290"/>
                    <a:pt x="34290" y="0"/>
                    <a:pt x="76708" y="0"/>
                  </a:cubicBezTo>
                  <a:lnTo>
                    <a:pt x="76708" y="12700"/>
                  </a:lnTo>
                  <a:lnTo>
                    <a:pt x="76708" y="0"/>
                  </a:lnTo>
                  <a:cubicBezTo>
                    <a:pt x="119126" y="0"/>
                    <a:pt x="153416" y="34290"/>
                    <a:pt x="153416" y="76708"/>
                  </a:cubicBezTo>
                  <a:lnTo>
                    <a:pt x="140716" y="76708"/>
                  </a:lnTo>
                  <a:lnTo>
                    <a:pt x="153416" y="76708"/>
                  </a:lnTo>
                  <a:cubicBezTo>
                    <a:pt x="153416" y="119126"/>
                    <a:pt x="119126" y="153416"/>
                    <a:pt x="76708" y="153416"/>
                  </a:cubicBezTo>
                  <a:lnTo>
                    <a:pt x="76708" y="140716"/>
                  </a:lnTo>
                  <a:lnTo>
                    <a:pt x="76708" y="153416"/>
                  </a:lnTo>
                  <a:cubicBezTo>
                    <a:pt x="34290" y="153416"/>
                    <a:pt x="0" y="119126"/>
                    <a:pt x="0" y="76708"/>
                  </a:cubicBezTo>
                  <a:lnTo>
                    <a:pt x="12700" y="76708"/>
                  </a:lnTo>
                  <a:lnTo>
                    <a:pt x="25400" y="76708"/>
                  </a:lnTo>
                  <a:lnTo>
                    <a:pt x="12700" y="76708"/>
                  </a:lnTo>
                  <a:lnTo>
                    <a:pt x="0" y="76708"/>
                  </a:lnTo>
                  <a:moveTo>
                    <a:pt x="25400" y="76708"/>
                  </a:moveTo>
                  <a:cubicBezTo>
                    <a:pt x="25400" y="83693"/>
                    <a:pt x="19685" y="89408"/>
                    <a:pt x="12700" y="89408"/>
                  </a:cubicBezTo>
                  <a:cubicBezTo>
                    <a:pt x="5715" y="89408"/>
                    <a:pt x="0" y="83693"/>
                    <a:pt x="0" y="76708"/>
                  </a:cubicBezTo>
                  <a:cubicBezTo>
                    <a:pt x="0" y="69723"/>
                    <a:pt x="5715" y="64008"/>
                    <a:pt x="12700" y="64008"/>
                  </a:cubicBezTo>
                  <a:cubicBezTo>
                    <a:pt x="19685" y="64008"/>
                    <a:pt x="25400" y="69723"/>
                    <a:pt x="25400" y="76708"/>
                  </a:cubicBezTo>
                  <a:cubicBezTo>
                    <a:pt x="25400" y="105029"/>
                    <a:pt x="48387" y="128016"/>
                    <a:pt x="76708" y="128016"/>
                  </a:cubicBezTo>
                  <a:cubicBezTo>
                    <a:pt x="105029" y="128016"/>
                    <a:pt x="128016" y="105029"/>
                    <a:pt x="128016" y="76708"/>
                  </a:cubicBezTo>
                  <a:cubicBezTo>
                    <a:pt x="128016" y="48387"/>
                    <a:pt x="105029" y="25400"/>
                    <a:pt x="76708" y="25400"/>
                  </a:cubicBezTo>
                  <a:lnTo>
                    <a:pt x="76708" y="12700"/>
                  </a:lnTo>
                  <a:lnTo>
                    <a:pt x="76708" y="25400"/>
                  </a:lnTo>
                  <a:cubicBezTo>
                    <a:pt x="48387" y="25400"/>
                    <a:pt x="25400" y="48387"/>
                    <a:pt x="25400" y="767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73" name="Group 73"/>
          <p:cNvGrpSpPr/>
          <p:nvPr/>
        </p:nvGrpSpPr>
        <p:grpSpPr>
          <a:xfrm>
            <a:off x="1234440" y="3401568"/>
            <a:ext cx="7612380" cy="822960"/>
            <a:chOff x="0" y="0"/>
            <a:chExt cx="10149840" cy="109728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10149840" cy="1097280"/>
            </a:xfrm>
            <a:custGeom>
              <a:avLst/>
              <a:gdLst/>
              <a:ahLst/>
              <a:cxnLst/>
              <a:rect l="l" t="t" r="r" b="b"/>
              <a:pathLst>
                <a:path w="10149840" h="1097280">
                  <a:moveTo>
                    <a:pt x="0" y="0"/>
                  </a:moveTo>
                  <a:lnTo>
                    <a:pt x="10149840" y="0"/>
                  </a:lnTo>
                  <a:lnTo>
                    <a:pt x="1014984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0236" b="-130236"/>
              </a:stretch>
            </a:blipFill>
          </p:spPr>
        </p:sp>
        <p:sp>
          <p:nvSpPr>
            <p:cNvPr id="75" name="TextBox 75"/>
            <p:cNvSpPr txBox="1"/>
            <p:nvPr/>
          </p:nvSpPr>
          <p:spPr>
            <a:xfrm>
              <a:off x="0" y="0"/>
              <a:ext cx="10149840" cy="10972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5"/>
                </a:lnSpc>
              </a:pPr>
              <a:r>
                <a:rPr lang="en-US" sz="187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Dviviečiai, triviečiai ir keturviečiai kambariai su pagrindiniais baldais.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913638" y="4636008"/>
            <a:ext cx="115062" cy="115062"/>
            <a:chOff x="0" y="0"/>
            <a:chExt cx="153416" cy="153416"/>
          </a:xfrm>
        </p:grpSpPr>
        <p:sp>
          <p:nvSpPr>
            <p:cNvPr id="77" name="Freeform 77"/>
            <p:cNvSpPr/>
            <p:nvPr/>
          </p:nvSpPr>
          <p:spPr>
            <a:xfrm>
              <a:off x="12700" y="12700"/>
              <a:ext cx="128016" cy="128016"/>
            </a:xfrm>
            <a:custGeom>
              <a:avLst/>
              <a:gdLst/>
              <a:ahLst/>
              <a:cxnLst/>
              <a:rect l="l" t="t" r="r" b="b"/>
              <a:pathLst>
                <a:path w="128016" h="128016">
                  <a:moveTo>
                    <a:pt x="0" y="64008"/>
                  </a:moveTo>
                  <a:cubicBezTo>
                    <a:pt x="0" y="28702"/>
                    <a:pt x="28702" y="0"/>
                    <a:pt x="64008" y="0"/>
                  </a:cubicBezTo>
                  <a:cubicBezTo>
                    <a:pt x="99314" y="0"/>
                    <a:pt x="128016" y="28702"/>
                    <a:pt x="128016" y="64008"/>
                  </a:cubicBezTo>
                  <a:cubicBezTo>
                    <a:pt x="128016" y="99314"/>
                    <a:pt x="99314" y="128016"/>
                    <a:pt x="64008" y="128016"/>
                  </a:cubicBezTo>
                  <a:cubicBezTo>
                    <a:pt x="28702" y="128016"/>
                    <a:pt x="0" y="99314"/>
                    <a:pt x="0" y="640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0" y="0"/>
              <a:ext cx="153416" cy="153416"/>
            </a:xfrm>
            <a:custGeom>
              <a:avLst/>
              <a:gdLst/>
              <a:ahLst/>
              <a:cxnLst/>
              <a:rect l="l" t="t" r="r" b="b"/>
              <a:pathLst>
                <a:path w="153416" h="153416">
                  <a:moveTo>
                    <a:pt x="0" y="76708"/>
                  </a:moveTo>
                  <a:cubicBezTo>
                    <a:pt x="0" y="34290"/>
                    <a:pt x="34290" y="0"/>
                    <a:pt x="76708" y="0"/>
                  </a:cubicBezTo>
                  <a:lnTo>
                    <a:pt x="76708" y="12700"/>
                  </a:lnTo>
                  <a:lnTo>
                    <a:pt x="76708" y="0"/>
                  </a:lnTo>
                  <a:cubicBezTo>
                    <a:pt x="119126" y="0"/>
                    <a:pt x="153416" y="34290"/>
                    <a:pt x="153416" y="76708"/>
                  </a:cubicBezTo>
                  <a:lnTo>
                    <a:pt x="140716" y="76708"/>
                  </a:lnTo>
                  <a:lnTo>
                    <a:pt x="153416" y="76708"/>
                  </a:lnTo>
                  <a:cubicBezTo>
                    <a:pt x="153416" y="119126"/>
                    <a:pt x="119126" y="153416"/>
                    <a:pt x="76708" y="153416"/>
                  </a:cubicBezTo>
                  <a:lnTo>
                    <a:pt x="76708" y="140716"/>
                  </a:lnTo>
                  <a:lnTo>
                    <a:pt x="76708" y="153416"/>
                  </a:lnTo>
                  <a:cubicBezTo>
                    <a:pt x="34290" y="153416"/>
                    <a:pt x="0" y="119126"/>
                    <a:pt x="0" y="76708"/>
                  </a:cubicBezTo>
                  <a:lnTo>
                    <a:pt x="12700" y="76708"/>
                  </a:lnTo>
                  <a:lnTo>
                    <a:pt x="25400" y="76708"/>
                  </a:lnTo>
                  <a:lnTo>
                    <a:pt x="12700" y="76708"/>
                  </a:lnTo>
                  <a:lnTo>
                    <a:pt x="0" y="76708"/>
                  </a:lnTo>
                  <a:moveTo>
                    <a:pt x="25400" y="76708"/>
                  </a:moveTo>
                  <a:cubicBezTo>
                    <a:pt x="25400" y="83693"/>
                    <a:pt x="19685" y="89408"/>
                    <a:pt x="12700" y="89408"/>
                  </a:cubicBezTo>
                  <a:cubicBezTo>
                    <a:pt x="5715" y="89408"/>
                    <a:pt x="0" y="83693"/>
                    <a:pt x="0" y="76708"/>
                  </a:cubicBezTo>
                  <a:cubicBezTo>
                    <a:pt x="0" y="69723"/>
                    <a:pt x="5715" y="64008"/>
                    <a:pt x="12700" y="64008"/>
                  </a:cubicBezTo>
                  <a:cubicBezTo>
                    <a:pt x="19685" y="64008"/>
                    <a:pt x="25400" y="69723"/>
                    <a:pt x="25400" y="76708"/>
                  </a:cubicBezTo>
                  <a:cubicBezTo>
                    <a:pt x="25400" y="105029"/>
                    <a:pt x="48387" y="128016"/>
                    <a:pt x="76708" y="128016"/>
                  </a:cubicBezTo>
                  <a:cubicBezTo>
                    <a:pt x="105029" y="128016"/>
                    <a:pt x="128016" y="105029"/>
                    <a:pt x="128016" y="76708"/>
                  </a:cubicBezTo>
                  <a:cubicBezTo>
                    <a:pt x="128016" y="48387"/>
                    <a:pt x="105029" y="25400"/>
                    <a:pt x="76708" y="25400"/>
                  </a:cubicBezTo>
                  <a:lnTo>
                    <a:pt x="76708" y="12700"/>
                  </a:lnTo>
                  <a:lnTo>
                    <a:pt x="76708" y="25400"/>
                  </a:lnTo>
                  <a:cubicBezTo>
                    <a:pt x="48387" y="25400"/>
                    <a:pt x="25400" y="48387"/>
                    <a:pt x="25400" y="767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79" name="Group 79"/>
          <p:cNvGrpSpPr/>
          <p:nvPr/>
        </p:nvGrpSpPr>
        <p:grpSpPr>
          <a:xfrm>
            <a:off x="1234440" y="4224528"/>
            <a:ext cx="7612380" cy="822960"/>
            <a:chOff x="0" y="0"/>
            <a:chExt cx="10149840" cy="109728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10149840" cy="1097280"/>
            </a:xfrm>
            <a:custGeom>
              <a:avLst/>
              <a:gdLst/>
              <a:ahLst/>
              <a:cxnLst/>
              <a:rect l="l" t="t" r="r" b="b"/>
              <a:pathLst>
                <a:path w="10149840" h="1097280">
                  <a:moveTo>
                    <a:pt x="0" y="0"/>
                  </a:moveTo>
                  <a:lnTo>
                    <a:pt x="10149840" y="0"/>
                  </a:lnTo>
                  <a:lnTo>
                    <a:pt x="1014984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0236" b="-130236"/>
              </a:stretch>
            </a:blipFill>
          </p:spPr>
        </p:sp>
        <p:sp>
          <p:nvSpPr>
            <p:cNvPr id="81" name="TextBox 81"/>
            <p:cNvSpPr txBox="1"/>
            <p:nvPr/>
          </p:nvSpPr>
          <p:spPr>
            <a:xfrm>
              <a:off x="0" y="0"/>
              <a:ext cx="10149840" cy="10972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5"/>
                </a:lnSpc>
              </a:pPr>
              <a:r>
                <a:rPr lang="en-US" sz="187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Sublokuotuose kambariuose yra dušo ir WC patalpos.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943356" y="5408506"/>
            <a:ext cx="115062" cy="115062"/>
            <a:chOff x="0" y="0"/>
            <a:chExt cx="153416" cy="153416"/>
          </a:xfrm>
        </p:grpSpPr>
        <p:sp>
          <p:nvSpPr>
            <p:cNvPr id="83" name="Freeform 83"/>
            <p:cNvSpPr/>
            <p:nvPr/>
          </p:nvSpPr>
          <p:spPr>
            <a:xfrm>
              <a:off x="12700" y="12700"/>
              <a:ext cx="128016" cy="128016"/>
            </a:xfrm>
            <a:custGeom>
              <a:avLst/>
              <a:gdLst/>
              <a:ahLst/>
              <a:cxnLst/>
              <a:rect l="l" t="t" r="r" b="b"/>
              <a:pathLst>
                <a:path w="128016" h="128016">
                  <a:moveTo>
                    <a:pt x="0" y="64008"/>
                  </a:moveTo>
                  <a:cubicBezTo>
                    <a:pt x="0" y="28702"/>
                    <a:pt x="28702" y="0"/>
                    <a:pt x="64008" y="0"/>
                  </a:cubicBezTo>
                  <a:cubicBezTo>
                    <a:pt x="99314" y="0"/>
                    <a:pt x="128016" y="28702"/>
                    <a:pt x="128016" y="64008"/>
                  </a:cubicBezTo>
                  <a:cubicBezTo>
                    <a:pt x="128016" y="99314"/>
                    <a:pt x="99314" y="128016"/>
                    <a:pt x="64008" y="128016"/>
                  </a:cubicBezTo>
                  <a:cubicBezTo>
                    <a:pt x="28702" y="128016"/>
                    <a:pt x="0" y="99314"/>
                    <a:pt x="0" y="640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0"/>
              <a:ext cx="153416" cy="153416"/>
            </a:xfrm>
            <a:custGeom>
              <a:avLst/>
              <a:gdLst/>
              <a:ahLst/>
              <a:cxnLst/>
              <a:rect l="l" t="t" r="r" b="b"/>
              <a:pathLst>
                <a:path w="153416" h="153416">
                  <a:moveTo>
                    <a:pt x="0" y="76708"/>
                  </a:moveTo>
                  <a:cubicBezTo>
                    <a:pt x="0" y="34290"/>
                    <a:pt x="34290" y="0"/>
                    <a:pt x="76708" y="0"/>
                  </a:cubicBezTo>
                  <a:lnTo>
                    <a:pt x="76708" y="12700"/>
                  </a:lnTo>
                  <a:lnTo>
                    <a:pt x="76708" y="0"/>
                  </a:lnTo>
                  <a:cubicBezTo>
                    <a:pt x="119126" y="0"/>
                    <a:pt x="153416" y="34290"/>
                    <a:pt x="153416" y="76708"/>
                  </a:cubicBezTo>
                  <a:lnTo>
                    <a:pt x="140716" y="76708"/>
                  </a:lnTo>
                  <a:lnTo>
                    <a:pt x="153416" y="76708"/>
                  </a:lnTo>
                  <a:cubicBezTo>
                    <a:pt x="153416" y="119126"/>
                    <a:pt x="119126" y="153416"/>
                    <a:pt x="76708" y="153416"/>
                  </a:cubicBezTo>
                  <a:lnTo>
                    <a:pt x="76708" y="140716"/>
                  </a:lnTo>
                  <a:lnTo>
                    <a:pt x="76708" y="153416"/>
                  </a:lnTo>
                  <a:cubicBezTo>
                    <a:pt x="34290" y="153416"/>
                    <a:pt x="0" y="119126"/>
                    <a:pt x="0" y="76708"/>
                  </a:cubicBezTo>
                  <a:lnTo>
                    <a:pt x="12700" y="76708"/>
                  </a:lnTo>
                  <a:lnTo>
                    <a:pt x="25400" y="76708"/>
                  </a:lnTo>
                  <a:lnTo>
                    <a:pt x="12700" y="76708"/>
                  </a:lnTo>
                  <a:lnTo>
                    <a:pt x="0" y="76708"/>
                  </a:lnTo>
                  <a:moveTo>
                    <a:pt x="25400" y="76708"/>
                  </a:moveTo>
                  <a:cubicBezTo>
                    <a:pt x="25400" y="83693"/>
                    <a:pt x="19685" y="89408"/>
                    <a:pt x="12700" y="89408"/>
                  </a:cubicBezTo>
                  <a:cubicBezTo>
                    <a:pt x="5715" y="89408"/>
                    <a:pt x="0" y="83693"/>
                    <a:pt x="0" y="76708"/>
                  </a:cubicBezTo>
                  <a:cubicBezTo>
                    <a:pt x="0" y="69723"/>
                    <a:pt x="5715" y="64008"/>
                    <a:pt x="12700" y="64008"/>
                  </a:cubicBezTo>
                  <a:cubicBezTo>
                    <a:pt x="19685" y="64008"/>
                    <a:pt x="25400" y="69723"/>
                    <a:pt x="25400" y="76708"/>
                  </a:cubicBezTo>
                  <a:cubicBezTo>
                    <a:pt x="25400" y="105029"/>
                    <a:pt x="48387" y="128016"/>
                    <a:pt x="76708" y="128016"/>
                  </a:cubicBezTo>
                  <a:cubicBezTo>
                    <a:pt x="105029" y="128016"/>
                    <a:pt x="128016" y="105029"/>
                    <a:pt x="128016" y="76708"/>
                  </a:cubicBezTo>
                  <a:cubicBezTo>
                    <a:pt x="128016" y="48387"/>
                    <a:pt x="105029" y="25400"/>
                    <a:pt x="76708" y="25400"/>
                  </a:cubicBezTo>
                  <a:lnTo>
                    <a:pt x="76708" y="12700"/>
                  </a:lnTo>
                  <a:lnTo>
                    <a:pt x="76708" y="25400"/>
                  </a:lnTo>
                  <a:cubicBezTo>
                    <a:pt x="48387" y="25400"/>
                    <a:pt x="25400" y="48387"/>
                    <a:pt x="25400" y="767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85" name="Group 85"/>
          <p:cNvGrpSpPr/>
          <p:nvPr/>
        </p:nvGrpSpPr>
        <p:grpSpPr>
          <a:xfrm>
            <a:off x="1234440" y="5047488"/>
            <a:ext cx="7612380" cy="822960"/>
            <a:chOff x="0" y="0"/>
            <a:chExt cx="10149840" cy="109728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10149840" cy="1097280"/>
            </a:xfrm>
            <a:custGeom>
              <a:avLst/>
              <a:gdLst/>
              <a:ahLst/>
              <a:cxnLst/>
              <a:rect l="l" t="t" r="r" b="b"/>
              <a:pathLst>
                <a:path w="10149840" h="1097280">
                  <a:moveTo>
                    <a:pt x="0" y="0"/>
                  </a:moveTo>
                  <a:lnTo>
                    <a:pt x="10149840" y="0"/>
                  </a:lnTo>
                  <a:lnTo>
                    <a:pt x="1014984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0236" b="-130236"/>
              </a:stretch>
            </a:blipFill>
          </p:spPr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10149840" cy="10972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5"/>
                </a:lnSpc>
              </a:pPr>
              <a:r>
                <a:rPr lang="en-US" sz="187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Kiekviename aukšte – virtuvės.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943356" y="6224397"/>
            <a:ext cx="115062" cy="115062"/>
            <a:chOff x="0" y="0"/>
            <a:chExt cx="153416" cy="153416"/>
          </a:xfrm>
        </p:grpSpPr>
        <p:sp>
          <p:nvSpPr>
            <p:cNvPr id="89" name="Freeform 89"/>
            <p:cNvSpPr/>
            <p:nvPr/>
          </p:nvSpPr>
          <p:spPr>
            <a:xfrm>
              <a:off x="12700" y="12700"/>
              <a:ext cx="128016" cy="128016"/>
            </a:xfrm>
            <a:custGeom>
              <a:avLst/>
              <a:gdLst/>
              <a:ahLst/>
              <a:cxnLst/>
              <a:rect l="l" t="t" r="r" b="b"/>
              <a:pathLst>
                <a:path w="128016" h="128016">
                  <a:moveTo>
                    <a:pt x="0" y="64008"/>
                  </a:moveTo>
                  <a:cubicBezTo>
                    <a:pt x="0" y="28702"/>
                    <a:pt x="28702" y="0"/>
                    <a:pt x="64008" y="0"/>
                  </a:cubicBezTo>
                  <a:cubicBezTo>
                    <a:pt x="99314" y="0"/>
                    <a:pt x="128016" y="28702"/>
                    <a:pt x="128016" y="64008"/>
                  </a:cubicBezTo>
                  <a:cubicBezTo>
                    <a:pt x="128016" y="99314"/>
                    <a:pt x="99314" y="128016"/>
                    <a:pt x="64008" y="128016"/>
                  </a:cubicBezTo>
                  <a:cubicBezTo>
                    <a:pt x="28702" y="128016"/>
                    <a:pt x="0" y="99314"/>
                    <a:pt x="0" y="640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90" name="Freeform 90"/>
            <p:cNvSpPr/>
            <p:nvPr/>
          </p:nvSpPr>
          <p:spPr>
            <a:xfrm>
              <a:off x="0" y="0"/>
              <a:ext cx="153416" cy="153416"/>
            </a:xfrm>
            <a:custGeom>
              <a:avLst/>
              <a:gdLst/>
              <a:ahLst/>
              <a:cxnLst/>
              <a:rect l="l" t="t" r="r" b="b"/>
              <a:pathLst>
                <a:path w="153416" h="153416">
                  <a:moveTo>
                    <a:pt x="0" y="76708"/>
                  </a:moveTo>
                  <a:cubicBezTo>
                    <a:pt x="0" y="34290"/>
                    <a:pt x="34290" y="0"/>
                    <a:pt x="76708" y="0"/>
                  </a:cubicBezTo>
                  <a:lnTo>
                    <a:pt x="76708" y="12700"/>
                  </a:lnTo>
                  <a:lnTo>
                    <a:pt x="76708" y="0"/>
                  </a:lnTo>
                  <a:cubicBezTo>
                    <a:pt x="119126" y="0"/>
                    <a:pt x="153416" y="34290"/>
                    <a:pt x="153416" y="76708"/>
                  </a:cubicBezTo>
                  <a:lnTo>
                    <a:pt x="140716" y="76708"/>
                  </a:lnTo>
                  <a:lnTo>
                    <a:pt x="153416" y="76708"/>
                  </a:lnTo>
                  <a:cubicBezTo>
                    <a:pt x="153416" y="119126"/>
                    <a:pt x="119126" y="153416"/>
                    <a:pt x="76708" y="153416"/>
                  </a:cubicBezTo>
                  <a:lnTo>
                    <a:pt x="76708" y="140716"/>
                  </a:lnTo>
                  <a:lnTo>
                    <a:pt x="76708" y="153416"/>
                  </a:lnTo>
                  <a:cubicBezTo>
                    <a:pt x="34290" y="153416"/>
                    <a:pt x="0" y="119126"/>
                    <a:pt x="0" y="76708"/>
                  </a:cubicBezTo>
                  <a:lnTo>
                    <a:pt x="12700" y="76708"/>
                  </a:lnTo>
                  <a:lnTo>
                    <a:pt x="25400" y="76708"/>
                  </a:lnTo>
                  <a:lnTo>
                    <a:pt x="12700" y="76708"/>
                  </a:lnTo>
                  <a:lnTo>
                    <a:pt x="0" y="76708"/>
                  </a:lnTo>
                  <a:moveTo>
                    <a:pt x="25400" y="76708"/>
                  </a:moveTo>
                  <a:cubicBezTo>
                    <a:pt x="25400" y="83693"/>
                    <a:pt x="19685" y="89408"/>
                    <a:pt x="12700" y="89408"/>
                  </a:cubicBezTo>
                  <a:cubicBezTo>
                    <a:pt x="5715" y="89408"/>
                    <a:pt x="0" y="83693"/>
                    <a:pt x="0" y="76708"/>
                  </a:cubicBezTo>
                  <a:cubicBezTo>
                    <a:pt x="0" y="69723"/>
                    <a:pt x="5715" y="64008"/>
                    <a:pt x="12700" y="64008"/>
                  </a:cubicBezTo>
                  <a:cubicBezTo>
                    <a:pt x="19685" y="64008"/>
                    <a:pt x="25400" y="69723"/>
                    <a:pt x="25400" y="76708"/>
                  </a:cubicBezTo>
                  <a:cubicBezTo>
                    <a:pt x="25400" y="105029"/>
                    <a:pt x="48387" y="128016"/>
                    <a:pt x="76708" y="128016"/>
                  </a:cubicBezTo>
                  <a:cubicBezTo>
                    <a:pt x="105029" y="128016"/>
                    <a:pt x="128016" y="105029"/>
                    <a:pt x="128016" y="76708"/>
                  </a:cubicBezTo>
                  <a:cubicBezTo>
                    <a:pt x="128016" y="48387"/>
                    <a:pt x="105029" y="25400"/>
                    <a:pt x="76708" y="25400"/>
                  </a:cubicBezTo>
                  <a:lnTo>
                    <a:pt x="76708" y="12700"/>
                  </a:lnTo>
                  <a:lnTo>
                    <a:pt x="76708" y="25400"/>
                  </a:lnTo>
                  <a:cubicBezTo>
                    <a:pt x="48387" y="25400"/>
                    <a:pt x="25400" y="48387"/>
                    <a:pt x="25400" y="767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91" name="Group 91"/>
          <p:cNvGrpSpPr/>
          <p:nvPr/>
        </p:nvGrpSpPr>
        <p:grpSpPr>
          <a:xfrm>
            <a:off x="1234440" y="5870448"/>
            <a:ext cx="7612380" cy="822960"/>
            <a:chOff x="0" y="0"/>
            <a:chExt cx="10149840" cy="109728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10149840" cy="1097280"/>
            </a:xfrm>
            <a:custGeom>
              <a:avLst/>
              <a:gdLst/>
              <a:ahLst/>
              <a:cxnLst/>
              <a:rect l="l" t="t" r="r" b="b"/>
              <a:pathLst>
                <a:path w="10149840" h="1097280">
                  <a:moveTo>
                    <a:pt x="0" y="0"/>
                  </a:moveTo>
                  <a:lnTo>
                    <a:pt x="10149840" y="0"/>
                  </a:lnTo>
                  <a:lnTo>
                    <a:pt x="1014984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0236" b="-130236"/>
              </a:stretch>
            </a:blipFill>
          </p:spPr>
        </p:sp>
        <p:sp>
          <p:nvSpPr>
            <p:cNvPr id="93" name="TextBox 93"/>
            <p:cNvSpPr txBox="1"/>
            <p:nvPr/>
          </p:nvSpPr>
          <p:spPr>
            <a:xfrm>
              <a:off x="0" y="0"/>
              <a:ext cx="10149840" cy="10972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5"/>
                </a:lnSpc>
              </a:pPr>
              <a:r>
                <a:rPr lang="en-US" sz="187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Galima naudotis internetu ir skalbimo galimybėmis.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943356" y="7104888"/>
            <a:ext cx="115062" cy="115062"/>
            <a:chOff x="0" y="0"/>
            <a:chExt cx="153416" cy="153416"/>
          </a:xfrm>
        </p:grpSpPr>
        <p:sp>
          <p:nvSpPr>
            <p:cNvPr id="95" name="Freeform 95"/>
            <p:cNvSpPr/>
            <p:nvPr/>
          </p:nvSpPr>
          <p:spPr>
            <a:xfrm>
              <a:off x="12700" y="12700"/>
              <a:ext cx="128016" cy="128016"/>
            </a:xfrm>
            <a:custGeom>
              <a:avLst/>
              <a:gdLst/>
              <a:ahLst/>
              <a:cxnLst/>
              <a:rect l="l" t="t" r="r" b="b"/>
              <a:pathLst>
                <a:path w="128016" h="128016">
                  <a:moveTo>
                    <a:pt x="0" y="64008"/>
                  </a:moveTo>
                  <a:cubicBezTo>
                    <a:pt x="0" y="28702"/>
                    <a:pt x="28702" y="0"/>
                    <a:pt x="64008" y="0"/>
                  </a:cubicBezTo>
                  <a:cubicBezTo>
                    <a:pt x="99314" y="0"/>
                    <a:pt x="128016" y="28702"/>
                    <a:pt x="128016" y="64008"/>
                  </a:cubicBezTo>
                  <a:cubicBezTo>
                    <a:pt x="128016" y="99314"/>
                    <a:pt x="99314" y="128016"/>
                    <a:pt x="64008" y="128016"/>
                  </a:cubicBezTo>
                  <a:cubicBezTo>
                    <a:pt x="28702" y="128016"/>
                    <a:pt x="0" y="99314"/>
                    <a:pt x="0" y="640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153416" cy="153416"/>
            </a:xfrm>
            <a:custGeom>
              <a:avLst/>
              <a:gdLst/>
              <a:ahLst/>
              <a:cxnLst/>
              <a:rect l="l" t="t" r="r" b="b"/>
              <a:pathLst>
                <a:path w="153416" h="153416">
                  <a:moveTo>
                    <a:pt x="0" y="76708"/>
                  </a:moveTo>
                  <a:cubicBezTo>
                    <a:pt x="0" y="34290"/>
                    <a:pt x="34290" y="0"/>
                    <a:pt x="76708" y="0"/>
                  </a:cubicBezTo>
                  <a:lnTo>
                    <a:pt x="76708" y="12700"/>
                  </a:lnTo>
                  <a:lnTo>
                    <a:pt x="76708" y="0"/>
                  </a:lnTo>
                  <a:cubicBezTo>
                    <a:pt x="119126" y="0"/>
                    <a:pt x="153416" y="34290"/>
                    <a:pt x="153416" y="76708"/>
                  </a:cubicBezTo>
                  <a:lnTo>
                    <a:pt x="140716" y="76708"/>
                  </a:lnTo>
                  <a:lnTo>
                    <a:pt x="153416" y="76708"/>
                  </a:lnTo>
                  <a:cubicBezTo>
                    <a:pt x="153416" y="119126"/>
                    <a:pt x="119126" y="153416"/>
                    <a:pt x="76708" y="153416"/>
                  </a:cubicBezTo>
                  <a:lnTo>
                    <a:pt x="76708" y="140716"/>
                  </a:lnTo>
                  <a:lnTo>
                    <a:pt x="76708" y="153416"/>
                  </a:lnTo>
                  <a:cubicBezTo>
                    <a:pt x="34290" y="153416"/>
                    <a:pt x="0" y="119126"/>
                    <a:pt x="0" y="76708"/>
                  </a:cubicBezTo>
                  <a:lnTo>
                    <a:pt x="12700" y="76708"/>
                  </a:lnTo>
                  <a:lnTo>
                    <a:pt x="25400" y="76708"/>
                  </a:lnTo>
                  <a:lnTo>
                    <a:pt x="12700" y="76708"/>
                  </a:lnTo>
                  <a:lnTo>
                    <a:pt x="0" y="76708"/>
                  </a:lnTo>
                  <a:moveTo>
                    <a:pt x="25400" y="76708"/>
                  </a:moveTo>
                  <a:cubicBezTo>
                    <a:pt x="25400" y="83693"/>
                    <a:pt x="19685" y="89408"/>
                    <a:pt x="12700" y="89408"/>
                  </a:cubicBezTo>
                  <a:cubicBezTo>
                    <a:pt x="5715" y="89408"/>
                    <a:pt x="0" y="83693"/>
                    <a:pt x="0" y="76708"/>
                  </a:cubicBezTo>
                  <a:cubicBezTo>
                    <a:pt x="0" y="69723"/>
                    <a:pt x="5715" y="64008"/>
                    <a:pt x="12700" y="64008"/>
                  </a:cubicBezTo>
                  <a:cubicBezTo>
                    <a:pt x="19685" y="64008"/>
                    <a:pt x="25400" y="69723"/>
                    <a:pt x="25400" y="76708"/>
                  </a:cubicBezTo>
                  <a:cubicBezTo>
                    <a:pt x="25400" y="105029"/>
                    <a:pt x="48387" y="128016"/>
                    <a:pt x="76708" y="128016"/>
                  </a:cubicBezTo>
                  <a:cubicBezTo>
                    <a:pt x="105029" y="128016"/>
                    <a:pt x="128016" y="105029"/>
                    <a:pt x="128016" y="76708"/>
                  </a:cubicBezTo>
                  <a:cubicBezTo>
                    <a:pt x="128016" y="48387"/>
                    <a:pt x="105029" y="25400"/>
                    <a:pt x="76708" y="25400"/>
                  </a:cubicBezTo>
                  <a:lnTo>
                    <a:pt x="76708" y="12700"/>
                  </a:lnTo>
                  <a:lnTo>
                    <a:pt x="76708" y="25400"/>
                  </a:lnTo>
                  <a:cubicBezTo>
                    <a:pt x="48387" y="25400"/>
                    <a:pt x="25400" y="48387"/>
                    <a:pt x="25400" y="76708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97" name="Group 97"/>
          <p:cNvGrpSpPr/>
          <p:nvPr/>
        </p:nvGrpSpPr>
        <p:grpSpPr>
          <a:xfrm>
            <a:off x="1234440" y="6693408"/>
            <a:ext cx="7612380" cy="822960"/>
            <a:chOff x="0" y="0"/>
            <a:chExt cx="10149840" cy="1097280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10149840" cy="1097280"/>
            </a:xfrm>
            <a:custGeom>
              <a:avLst/>
              <a:gdLst/>
              <a:ahLst/>
              <a:cxnLst/>
              <a:rect l="l" t="t" r="r" b="b"/>
              <a:pathLst>
                <a:path w="10149840" h="1097280">
                  <a:moveTo>
                    <a:pt x="0" y="0"/>
                  </a:moveTo>
                  <a:lnTo>
                    <a:pt x="10149840" y="0"/>
                  </a:lnTo>
                  <a:lnTo>
                    <a:pt x="1014984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0236" b="-130236"/>
              </a:stretch>
            </a:blipFill>
          </p:spPr>
        </p:sp>
        <p:sp>
          <p:nvSpPr>
            <p:cNvPr id="99" name="TextBox 99"/>
            <p:cNvSpPr txBox="1"/>
            <p:nvPr/>
          </p:nvSpPr>
          <p:spPr>
            <a:xfrm>
              <a:off x="0" y="0"/>
              <a:ext cx="10149840" cy="109728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5"/>
                </a:lnSpc>
              </a:pPr>
              <a:r>
                <a:rPr lang="en-US" sz="1879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Mėnesio mokestis – 34 arba 54 Eur.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813435" y="7877175"/>
            <a:ext cx="7425690" cy="1116330"/>
            <a:chOff x="0" y="0"/>
            <a:chExt cx="9900920" cy="1488440"/>
          </a:xfrm>
        </p:grpSpPr>
        <p:sp>
          <p:nvSpPr>
            <p:cNvPr id="101" name="Freeform 101"/>
            <p:cNvSpPr/>
            <p:nvPr/>
          </p:nvSpPr>
          <p:spPr>
            <a:xfrm>
              <a:off x="12700" y="12700"/>
              <a:ext cx="9875520" cy="1463040"/>
            </a:xfrm>
            <a:custGeom>
              <a:avLst/>
              <a:gdLst/>
              <a:ahLst/>
              <a:cxnLst/>
              <a:rect l="l" t="t" r="r" b="b"/>
              <a:pathLst>
                <a:path w="9875520" h="1463040">
                  <a:moveTo>
                    <a:pt x="0" y="146304"/>
                  </a:moveTo>
                  <a:cubicBezTo>
                    <a:pt x="0" y="65532"/>
                    <a:pt x="66421" y="0"/>
                    <a:pt x="148463" y="0"/>
                  </a:cubicBezTo>
                  <a:lnTo>
                    <a:pt x="9727057" y="0"/>
                  </a:lnTo>
                  <a:cubicBezTo>
                    <a:pt x="9809099" y="0"/>
                    <a:pt x="9875520" y="65532"/>
                    <a:pt x="9875520" y="146304"/>
                  </a:cubicBezTo>
                  <a:lnTo>
                    <a:pt x="9875520" y="1316736"/>
                  </a:lnTo>
                  <a:cubicBezTo>
                    <a:pt x="9875520" y="1397508"/>
                    <a:pt x="9809099" y="1463040"/>
                    <a:pt x="9727057" y="1463040"/>
                  </a:cubicBezTo>
                  <a:lnTo>
                    <a:pt x="148463" y="1463040"/>
                  </a:lnTo>
                  <a:cubicBezTo>
                    <a:pt x="66421" y="1463040"/>
                    <a:pt x="0" y="1397508"/>
                    <a:pt x="0" y="131673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102" name="Freeform 102"/>
            <p:cNvSpPr/>
            <p:nvPr/>
          </p:nvSpPr>
          <p:spPr>
            <a:xfrm>
              <a:off x="0" y="0"/>
              <a:ext cx="9900920" cy="1488440"/>
            </a:xfrm>
            <a:custGeom>
              <a:avLst/>
              <a:gdLst/>
              <a:ahLst/>
              <a:cxnLst/>
              <a:rect l="l" t="t" r="r" b="b"/>
              <a:pathLst>
                <a:path w="9900920" h="1488440">
                  <a:moveTo>
                    <a:pt x="0" y="159004"/>
                  </a:moveTo>
                  <a:cubicBezTo>
                    <a:pt x="0" y="70993"/>
                    <a:pt x="72390" y="0"/>
                    <a:pt x="161163" y="0"/>
                  </a:cubicBezTo>
                  <a:lnTo>
                    <a:pt x="9739757" y="0"/>
                  </a:lnTo>
                  <a:lnTo>
                    <a:pt x="9739757" y="12700"/>
                  </a:lnTo>
                  <a:lnTo>
                    <a:pt x="9739757" y="0"/>
                  </a:lnTo>
                  <a:cubicBezTo>
                    <a:pt x="9828530" y="0"/>
                    <a:pt x="9900920" y="70993"/>
                    <a:pt x="9900920" y="159004"/>
                  </a:cubicBezTo>
                  <a:lnTo>
                    <a:pt x="9888220" y="159004"/>
                  </a:lnTo>
                  <a:lnTo>
                    <a:pt x="9900920" y="159004"/>
                  </a:lnTo>
                  <a:lnTo>
                    <a:pt x="9900920" y="1329436"/>
                  </a:lnTo>
                  <a:lnTo>
                    <a:pt x="9888220" y="1329436"/>
                  </a:lnTo>
                  <a:lnTo>
                    <a:pt x="9900920" y="1329436"/>
                  </a:lnTo>
                  <a:cubicBezTo>
                    <a:pt x="9900920" y="1417447"/>
                    <a:pt x="9828530" y="1488440"/>
                    <a:pt x="9739757" y="1488440"/>
                  </a:cubicBezTo>
                  <a:lnTo>
                    <a:pt x="9739757" y="1475740"/>
                  </a:lnTo>
                  <a:lnTo>
                    <a:pt x="9739757" y="1488440"/>
                  </a:lnTo>
                  <a:lnTo>
                    <a:pt x="161163" y="1488440"/>
                  </a:lnTo>
                  <a:lnTo>
                    <a:pt x="161163" y="1475740"/>
                  </a:lnTo>
                  <a:lnTo>
                    <a:pt x="161163" y="1488440"/>
                  </a:lnTo>
                  <a:cubicBezTo>
                    <a:pt x="72390" y="1488440"/>
                    <a:pt x="0" y="1417447"/>
                    <a:pt x="0" y="132943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1329436"/>
                  </a:lnTo>
                  <a:lnTo>
                    <a:pt x="12700" y="1329436"/>
                  </a:lnTo>
                  <a:lnTo>
                    <a:pt x="25400" y="1329436"/>
                  </a:lnTo>
                  <a:cubicBezTo>
                    <a:pt x="25400" y="1403096"/>
                    <a:pt x="85979" y="1463040"/>
                    <a:pt x="161163" y="1463040"/>
                  </a:cubicBezTo>
                  <a:lnTo>
                    <a:pt x="9739757" y="1463040"/>
                  </a:lnTo>
                  <a:cubicBezTo>
                    <a:pt x="9814940" y="1463040"/>
                    <a:pt x="9875520" y="1403096"/>
                    <a:pt x="9875520" y="1329436"/>
                  </a:cubicBezTo>
                  <a:lnTo>
                    <a:pt x="9875520" y="159004"/>
                  </a:lnTo>
                  <a:cubicBezTo>
                    <a:pt x="9875520" y="85344"/>
                    <a:pt x="9814941" y="25400"/>
                    <a:pt x="9739757" y="25400"/>
                  </a:cubicBezTo>
                  <a:lnTo>
                    <a:pt x="161163" y="25400"/>
                  </a:lnTo>
                  <a:lnTo>
                    <a:pt x="161163" y="12700"/>
                  </a:lnTo>
                  <a:lnTo>
                    <a:pt x="161163" y="25400"/>
                  </a:lnTo>
                  <a:cubicBezTo>
                    <a:pt x="85979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103" name="Group 103"/>
          <p:cNvGrpSpPr/>
          <p:nvPr/>
        </p:nvGrpSpPr>
        <p:grpSpPr>
          <a:xfrm>
            <a:off x="813435" y="7877175"/>
            <a:ext cx="67056" cy="1116330"/>
            <a:chOff x="0" y="0"/>
            <a:chExt cx="89408" cy="1488440"/>
          </a:xfrm>
        </p:grpSpPr>
        <p:sp>
          <p:nvSpPr>
            <p:cNvPr id="104" name="Freeform 104"/>
            <p:cNvSpPr/>
            <p:nvPr/>
          </p:nvSpPr>
          <p:spPr>
            <a:xfrm>
              <a:off x="12700" y="12700"/>
              <a:ext cx="64008" cy="1463040"/>
            </a:xfrm>
            <a:custGeom>
              <a:avLst/>
              <a:gdLst/>
              <a:ahLst/>
              <a:cxnLst/>
              <a:rect l="l" t="t" r="r" b="b"/>
              <a:pathLst>
                <a:path w="64008" h="1463040">
                  <a:moveTo>
                    <a:pt x="0" y="0"/>
                  </a:moveTo>
                  <a:lnTo>
                    <a:pt x="64008" y="0"/>
                  </a:lnTo>
                  <a:lnTo>
                    <a:pt x="64008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0" y="0"/>
              <a:ext cx="89408" cy="1488440"/>
            </a:xfrm>
            <a:custGeom>
              <a:avLst/>
              <a:gdLst/>
              <a:ahLst/>
              <a:cxnLst/>
              <a:rect l="l" t="t" r="r" b="b"/>
              <a:pathLst>
                <a:path w="89408" h="148844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1475740"/>
                  </a:lnTo>
                  <a:cubicBezTo>
                    <a:pt x="89408" y="1482725"/>
                    <a:pt x="83693" y="1488440"/>
                    <a:pt x="76708" y="1488440"/>
                  </a:cubicBezTo>
                  <a:lnTo>
                    <a:pt x="12700" y="1488440"/>
                  </a:lnTo>
                  <a:cubicBezTo>
                    <a:pt x="5715" y="1488440"/>
                    <a:pt x="0" y="1482725"/>
                    <a:pt x="0" y="1475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75740"/>
                  </a:lnTo>
                  <a:lnTo>
                    <a:pt x="12700" y="1475740"/>
                  </a:lnTo>
                  <a:lnTo>
                    <a:pt x="12700" y="1463040"/>
                  </a:lnTo>
                  <a:lnTo>
                    <a:pt x="76708" y="1463040"/>
                  </a:lnTo>
                  <a:lnTo>
                    <a:pt x="76708" y="1475740"/>
                  </a:lnTo>
                  <a:lnTo>
                    <a:pt x="64008" y="147574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106" name="Group 106"/>
          <p:cNvGrpSpPr/>
          <p:nvPr/>
        </p:nvGrpSpPr>
        <p:grpSpPr>
          <a:xfrm>
            <a:off x="1058418" y="8113395"/>
            <a:ext cx="653796" cy="653796"/>
            <a:chOff x="0" y="0"/>
            <a:chExt cx="871728" cy="871728"/>
          </a:xfrm>
        </p:grpSpPr>
        <p:sp>
          <p:nvSpPr>
            <p:cNvPr id="107" name="Freeform 107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108" name="Freeform 108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sp>
        <p:nvSpPr>
          <p:cNvPr id="109" name="Freeform 109" descr="preencoded.png"/>
          <p:cNvSpPr/>
          <p:nvPr/>
        </p:nvSpPr>
        <p:spPr>
          <a:xfrm>
            <a:off x="1193292" y="8248269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0" name="Group 110"/>
          <p:cNvGrpSpPr/>
          <p:nvPr/>
        </p:nvGrpSpPr>
        <p:grpSpPr>
          <a:xfrm>
            <a:off x="16596360" y="9532620"/>
            <a:ext cx="1028700" cy="274320"/>
            <a:chOff x="0" y="0"/>
            <a:chExt cx="1371600" cy="365760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1371600" cy="365760"/>
            </a:xfrm>
            <a:custGeom>
              <a:avLst/>
              <a:gdLst/>
              <a:ahLst/>
              <a:cxnLst/>
              <a:rect l="l" t="t" r="r" b="b"/>
              <a:pathLst>
                <a:path w="1371600" h="365760">
                  <a:moveTo>
                    <a:pt x="0" y="0"/>
                  </a:moveTo>
                  <a:lnTo>
                    <a:pt x="1371600" y="0"/>
                  </a:lnTo>
                  <a:lnTo>
                    <a:pt x="1371600" y="365760"/>
                  </a:lnTo>
                  <a:lnTo>
                    <a:pt x="0" y="3657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3068" b="-23068"/>
              </a:stretch>
            </a:blipFill>
          </p:spPr>
        </p:sp>
        <p:sp>
          <p:nvSpPr>
            <p:cNvPr id="112" name="TextBox 112"/>
            <p:cNvSpPr txBox="1"/>
            <p:nvPr/>
          </p:nvSpPr>
          <p:spPr>
            <a:xfrm>
              <a:off x="0" y="0"/>
              <a:ext cx="1371600" cy="365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39"/>
                </a:lnSpc>
              </a:pPr>
              <a:r>
                <a:rPr lang="en-US" sz="1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2026</a:t>
              </a:r>
            </a:p>
          </p:txBody>
        </p:sp>
      </p:grpSp>
      <p:sp>
        <p:nvSpPr>
          <p:cNvPr id="113" name="TextBox 113"/>
          <p:cNvSpPr txBox="1"/>
          <p:nvPr/>
        </p:nvSpPr>
        <p:spPr>
          <a:xfrm>
            <a:off x="1993586" y="8164068"/>
            <a:ext cx="609408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7"/>
              </a:lnSpc>
            </a:pPr>
            <a:r>
              <a:rPr lang="en-US" sz="18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Bendrabučio sąlygos ir mokestis tikrinami VSRC bendrabučio informacijoje.</a:t>
            </a:r>
          </a:p>
        </p:txBody>
      </p:sp>
      <p:sp>
        <p:nvSpPr>
          <p:cNvPr id="114" name="Freeform 114"/>
          <p:cNvSpPr/>
          <p:nvPr/>
        </p:nvSpPr>
        <p:spPr>
          <a:xfrm>
            <a:off x="8003578" y="7322058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4" y="0"/>
                </a:lnTo>
                <a:lnTo>
                  <a:pt x="1686484" y="205444"/>
                </a:lnTo>
                <a:lnTo>
                  <a:pt x="0" y="205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5" name="Group 115"/>
          <p:cNvGrpSpPr/>
          <p:nvPr/>
        </p:nvGrpSpPr>
        <p:grpSpPr>
          <a:xfrm>
            <a:off x="504463" y="9830407"/>
            <a:ext cx="4291382" cy="332475"/>
            <a:chOff x="0" y="0"/>
            <a:chExt cx="5721843" cy="443301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5721842" cy="443297"/>
            </a:xfrm>
            <a:custGeom>
              <a:avLst/>
              <a:gdLst/>
              <a:ahLst/>
              <a:cxnLst/>
              <a:rect l="l" t="t" r="r" b="b"/>
              <a:pathLst>
                <a:path w="5721842" h="443297">
                  <a:moveTo>
                    <a:pt x="0" y="0"/>
                  </a:moveTo>
                  <a:lnTo>
                    <a:pt x="5721842" y="0"/>
                  </a:lnTo>
                  <a:lnTo>
                    <a:pt x="5721842" y="443297"/>
                  </a:lnTo>
                  <a:lnTo>
                    <a:pt x="0" y="44329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9613" r="26430" b="-130444"/>
              </a:stretch>
            </a:blipFill>
          </p:spPr>
        </p:sp>
        <p:sp>
          <p:nvSpPr>
            <p:cNvPr id="117" name="TextBox 117"/>
            <p:cNvSpPr txBox="1"/>
            <p:nvPr/>
          </p:nvSpPr>
          <p:spPr>
            <a:xfrm>
              <a:off x="0" y="0"/>
              <a:ext cx="5721843" cy="4433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32"/>
                </a:lnSpc>
              </a:pPr>
              <a:r>
                <a:rPr lang="en-US" sz="1776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VSRC • stojantiesiems</a:t>
              </a:r>
            </a:p>
          </p:txBody>
        </p:sp>
      </p:grpSp>
      <p:sp>
        <p:nvSpPr>
          <p:cNvPr id="118" name="TextBox 118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25" y="-9525"/>
            <a:ext cx="18306593" cy="10306050"/>
            <a:chOff x="0" y="0"/>
            <a:chExt cx="24408790" cy="13741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3364" cy="13716000"/>
            </a:xfrm>
            <a:custGeom>
              <a:avLst/>
              <a:gdLst/>
              <a:ahLst/>
              <a:cxnLst/>
              <a:rect l="l" t="t" r="r" b="b"/>
              <a:pathLst>
                <a:path w="24383364" h="13716000">
                  <a:moveTo>
                    <a:pt x="0" y="0"/>
                  </a:moveTo>
                  <a:lnTo>
                    <a:pt x="24383364" y="0"/>
                  </a:lnTo>
                  <a:lnTo>
                    <a:pt x="243833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2E2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408764" cy="13741400"/>
            </a:xfrm>
            <a:custGeom>
              <a:avLst/>
              <a:gdLst/>
              <a:ahLst/>
              <a:cxnLst/>
              <a:rect l="l" t="t" r="r" b="b"/>
              <a:pathLst>
                <a:path w="24408764" h="13741400">
                  <a:moveTo>
                    <a:pt x="12700" y="0"/>
                  </a:moveTo>
                  <a:lnTo>
                    <a:pt x="24396064" y="0"/>
                  </a:lnTo>
                  <a:cubicBezTo>
                    <a:pt x="24403050" y="0"/>
                    <a:pt x="24408764" y="5715"/>
                    <a:pt x="24408764" y="12700"/>
                  </a:cubicBezTo>
                  <a:lnTo>
                    <a:pt x="24408764" y="13728700"/>
                  </a:lnTo>
                  <a:cubicBezTo>
                    <a:pt x="24408764" y="13735686"/>
                    <a:pt x="24403050" y="13741400"/>
                    <a:pt x="24396064" y="13741400"/>
                  </a:cubicBezTo>
                  <a:lnTo>
                    <a:pt x="12700" y="13741400"/>
                  </a:lnTo>
                  <a:cubicBezTo>
                    <a:pt x="5715" y="13741400"/>
                    <a:pt x="0" y="13735686"/>
                    <a:pt x="0" y="13728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3728700"/>
                  </a:lnTo>
                  <a:lnTo>
                    <a:pt x="12700" y="13728700"/>
                  </a:lnTo>
                  <a:lnTo>
                    <a:pt x="12700" y="13716000"/>
                  </a:lnTo>
                  <a:lnTo>
                    <a:pt x="24396064" y="13716000"/>
                  </a:lnTo>
                  <a:lnTo>
                    <a:pt x="24396064" y="13728700"/>
                  </a:lnTo>
                  <a:lnTo>
                    <a:pt x="24383364" y="13728700"/>
                  </a:lnTo>
                  <a:lnTo>
                    <a:pt x="24383364" y="12700"/>
                  </a:lnTo>
                  <a:lnTo>
                    <a:pt x="24396064" y="12700"/>
                  </a:lnTo>
                  <a:lnTo>
                    <a:pt x="2439606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E2E2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923395" y="-421005"/>
            <a:ext cx="6739890" cy="2350770"/>
            <a:chOff x="0" y="0"/>
            <a:chExt cx="8986520" cy="313436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8961120" cy="3108960"/>
            </a:xfrm>
            <a:custGeom>
              <a:avLst/>
              <a:gdLst/>
              <a:ahLst/>
              <a:cxnLst/>
              <a:rect l="l" t="t" r="r" b="b"/>
              <a:pathLst>
                <a:path w="8961120" h="3108960">
                  <a:moveTo>
                    <a:pt x="0" y="3108960"/>
                  </a:moveTo>
                  <a:lnTo>
                    <a:pt x="781431" y="0"/>
                  </a:lnTo>
                  <a:lnTo>
                    <a:pt x="8961120" y="0"/>
                  </a:lnTo>
                  <a:lnTo>
                    <a:pt x="8179689" y="310896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3" y="0"/>
              <a:ext cx="8986585" cy="3134487"/>
            </a:xfrm>
            <a:custGeom>
              <a:avLst/>
              <a:gdLst/>
              <a:ahLst/>
              <a:cxnLst/>
              <a:rect l="l" t="t" r="r" b="b"/>
              <a:pathLst>
                <a:path w="8986585" h="3134487">
                  <a:moveTo>
                    <a:pt x="414" y="3118612"/>
                  </a:moveTo>
                  <a:lnTo>
                    <a:pt x="781845" y="9652"/>
                  </a:lnTo>
                  <a:cubicBezTo>
                    <a:pt x="783242" y="4064"/>
                    <a:pt x="788322" y="0"/>
                    <a:pt x="794164" y="0"/>
                  </a:cubicBezTo>
                  <a:lnTo>
                    <a:pt x="8973853" y="0"/>
                  </a:lnTo>
                  <a:cubicBezTo>
                    <a:pt x="8977790" y="0"/>
                    <a:pt x="8981472" y="1778"/>
                    <a:pt x="8983885" y="4953"/>
                  </a:cubicBezTo>
                  <a:cubicBezTo>
                    <a:pt x="8986298" y="8128"/>
                    <a:pt x="8987188" y="12065"/>
                    <a:pt x="8986171" y="15875"/>
                  </a:cubicBezTo>
                  <a:lnTo>
                    <a:pt x="8204741" y="3124835"/>
                  </a:lnTo>
                  <a:cubicBezTo>
                    <a:pt x="8203344" y="3130423"/>
                    <a:pt x="8198264" y="3134487"/>
                    <a:pt x="8192422" y="3134487"/>
                  </a:cubicBezTo>
                  <a:lnTo>
                    <a:pt x="12733" y="3134487"/>
                  </a:lnTo>
                  <a:cubicBezTo>
                    <a:pt x="8796" y="3134487"/>
                    <a:pt x="5113" y="3132709"/>
                    <a:pt x="2700" y="3129534"/>
                  </a:cubicBezTo>
                  <a:cubicBezTo>
                    <a:pt x="287" y="3126359"/>
                    <a:pt x="-602" y="3122422"/>
                    <a:pt x="414" y="3118612"/>
                  </a:cubicBezTo>
                  <a:moveTo>
                    <a:pt x="25052" y="3124835"/>
                  </a:moveTo>
                  <a:lnTo>
                    <a:pt x="12733" y="3121660"/>
                  </a:lnTo>
                  <a:lnTo>
                    <a:pt x="12733" y="3108960"/>
                  </a:lnTo>
                  <a:lnTo>
                    <a:pt x="8192422" y="3108960"/>
                  </a:lnTo>
                  <a:lnTo>
                    <a:pt x="8192422" y="3121660"/>
                  </a:lnTo>
                  <a:lnTo>
                    <a:pt x="8180103" y="3118612"/>
                  </a:lnTo>
                  <a:lnTo>
                    <a:pt x="8961534" y="9652"/>
                  </a:lnTo>
                  <a:lnTo>
                    <a:pt x="8973853" y="12700"/>
                  </a:lnTo>
                  <a:lnTo>
                    <a:pt x="8973853" y="25400"/>
                  </a:lnTo>
                  <a:lnTo>
                    <a:pt x="794164" y="25400"/>
                  </a:lnTo>
                  <a:lnTo>
                    <a:pt x="794164" y="12700"/>
                  </a:lnTo>
                  <a:lnTo>
                    <a:pt x="806483" y="15748"/>
                  </a:lnTo>
                  <a:lnTo>
                    <a:pt x="25052" y="3124708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01955" y="9838563"/>
            <a:ext cx="16889730" cy="32766"/>
            <a:chOff x="0" y="0"/>
            <a:chExt cx="22519640" cy="43688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22494239" cy="18288"/>
            </a:xfrm>
            <a:custGeom>
              <a:avLst/>
              <a:gdLst/>
              <a:ahLst/>
              <a:cxnLst/>
              <a:rect l="l" t="t" r="r" b="b"/>
              <a:pathLst>
                <a:path w="22494239" h="18288">
                  <a:moveTo>
                    <a:pt x="0" y="0"/>
                  </a:moveTo>
                  <a:lnTo>
                    <a:pt x="22494239" y="0"/>
                  </a:lnTo>
                  <a:lnTo>
                    <a:pt x="22494239" y="18288"/>
                  </a:lnTo>
                  <a:lnTo>
                    <a:pt x="0" y="18288"/>
                  </a:lnTo>
                  <a:close/>
                </a:path>
              </a:pathLst>
            </a:custGeom>
            <a:solidFill>
              <a:srgbClr val="E5A000">
                <a:alpha val="48627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586835" y="429387"/>
            <a:ext cx="67056" cy="67056"/>
            <a:chOff x="0" y="0"/>
            <a:chExt cx="89408" cy="89408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820007" y="429387"/>
            <a:ext cx="67056" cy="67056"/>
            <a:chOff x="0" y="0"/>
            <a:chExt cx="89408" cy="89408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53179" y="429387"/>
            <a:ext cx="67056" cy="67056"/>
            <a:chOff x="0" y="0"/>
            <a:chExt cx="89408" cy="89408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286351" y="429387"/>
            <a:ext cx="67056" cy="67056"/>
            <a:chOff x="0" y="0"/>
            <a:chExt cx="89408" cy="89408"/>
          </a:xfrm>
        </p:grpSpPr>
        <p:sp>
          <p:nvSpPr>
            <p:cNvPr id="17" name="Freeform 1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519523" y="429387"/>
            <a:ext cx="67056" cy="67056"/>
            <a:chOff x="0" y="0"/>
            <a:chExt cx="89408" cy="89408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6586835" y="662559"/>
            <a:ext cx="67056" cy="67056"/>
            <a:chOff x="0" y="0"/>
            <a:chExt cx="89408" cy="89408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820007" y="662559"/>
            <a:ext cx="67056" cy="67056"/>
            <a:chOff x="0" y="0"/>
            <a:chExt cx="89408" cy="89408"/>
          </a:xfrm>
        </p:grpSpPr>
        <p:sp>
          <p:nvSpPr>
            <p:cNvPr id="23" name="Freeform 2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053179" y="662559"/>
            <a:ext cx="67056" cy="67056"/>
            <a:chOff x="0" y="0"/>
            <a:chExt cx="89408" cy="89408"/>
          </a:xfrm>
        </p:grpSpPr>
        <p:sp>
          <p:nvSpPr>
            <p:cNvPr id="25" name="Freeform 2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286351" y="662559"/>
            <a:ext cx="67056" cy="67056"/>
            <a:chOff x="0" y="0"/>
            <a:chExt cx="89408" cy="89408"/>
          </a:xfrm>
        </p:grpSpPr>
        <p:sp>
          <p:nvSpPr>
            <p:cNvPr id="27" name="Freeform 2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519523" y="662559"/>
            <a:ext cx="67056" cy="67056"/>
            <a:chOff x="0" y="0"/>
            <a:chExt cx="89408" cy="89408"/>
          </a:xfrm>
        </p:grpSpPr>
        <p:sp>
          <p:nvSpPr>
            <p:cNvPr id="29" name="Freeform 2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6586835" y="895731"/>
            <a:ext cx="67056" cy="67056"/>
            <a:chOff x="0" y="0"/>
            <a:chExt cx="89408" cy="89408"/>
          </a:xfrm>
        </p:grpSpPr>
        <p:sp>
          <p:nvSpPr>
            <p:cNvPr id="31" name="Freeform 3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6820007" y="895731"/>
            <a:ext cx="67056" cy="67056"/>
            <a:chOff x="0" y="0"/>
            <a:chExt cx="89408" cy="89408"/>
          </a:xfrm>
        </p:grpSpPr>
        <p:sp>
          <p:nvSpPr>
            <p:cNvPr id="33" name="Freeform 3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7053179" y="895731"/>
            <a:ext cx="67056" cy="67056"/>
            <a:chOff x="0" y="0"/>
            <a:chExt cx="89408" cy="89408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7286351" y="895731"/>
            <a:ext cx="67056" cy="67056"/>
            <a:chOff x="0" y="0"/>
            <a:chExt cx="89408" cy="89408"/>
          </a:xfrm>
        </p:grpSpPr>
        <p:sp>
          <p:nvSpPr>
            <p:cNvPr id="37" name="Freeform 3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519523" y="895731"/>
            <a:ext cx="67056" cy="67056"/>
            <a:chOff x="0" y="0"/>
            <a:chExt cx="89408" cy="89408"/>
          </a:xfrm>
        </p:grpSpPr>
        <p:sp>
          <p:nvSpPr>
            <p:cNvPr id="39" name="Freeform 3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6586835" y="1128903"/>
            <a:ext cx="67056" cy="67056"/>
            <a:chOff x="0" y="0"/>
            <a:chExt cx="89408" cy="89408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6820007" y="1128903"/>
            <a:ext cx="67056" cy="67056"/>
            <a:chOff x="0" y="0"/>
            <a:chExt cx="89408" cy="89408"/>
          </a:xfrm>
        </p:grpSpPr>
        <p:sp>
          <p:nvSpPr>
            <p:cNvPr id="43" name="Freeform 4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7053179" y="1128903"/>
            <a:ext cx="67056" cy="67056"/>
            <a:chOff x="0" y="0"/>
            <a:chExt cx="89408" cy="89408"/>
          </a:xfrm>
        </p:grpSpPr>
        <p:sp>
          <p:nvSpPr>
            <p:cNvPr id="45" name="Freeform 4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17286351" y="1128903"/>
            <a:ext cx="67056" cy="67056"/>
            <a:chOff x="0" y="0"/>
            <a:chExt cx="89408" cy="89408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17519523" y="1128903"/>
            <a:ext cx="67056" cy="67056"/>
            <a:chOff x="0" y="0"/>
            <a:chExt cx="89408" cy="89408"/>
          </a:xfrm>
        </p:grpSpPr>
        <p:sp>
          <p:nvSpPr>
            <p:cNvPr id="49" name="Freeform 4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16586835" y="1362075"/>
            <a:ext cx="67056" cy="67056"/>
            <a:chOff x="0" y="0"/>
            <a:chExt cx="89408" cy="89408"/>
          </a:xfrm>
        </p:grpSpPr>
        <p:sp>
          <p:nvSpPr>
            <p:cNvPr id="51" name="Freeform 51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16820007" y="1362075"/>
            <a:ext cx="67056" cy="67056"/>
            <a:chOff x="0" y="0"/>
            <a:chExt cx="89408" cy="89408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17053179" y="1362075"/>
            <a:ext cx="67056" cy="67056"/>
            <a:chOff x="0" y="0"/>
            <a:chExt cx="89408" cy="89408"/>
          </a:xfrm>
        </p:grpSpPr>
        <p:sp>
          <p:nvSpPr>
            <p:cNvPr id="55" name="Freeform 55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7286351" y="1362075"/>
            <a:ext cx="67056" cy="67056"/>
            <a:chOff x="0" y="0"/>
            <a:chExt cx="89408" cy="89408"/>
          </a:xfrm>
        </p:grpSpPr>
        <p:sp>
          <p:nvSpPr>
            <p:cNvPr id="57" name="Freeform 57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17519523" y="1362075"/>
            <a:ext cx="67056" cy="67056"/>
            <a:chOff x="0" y="0"/>
            <a:chExt cx="89408" cy="89408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64008" cy="64008"/>
            </a:xfrm>
            <a:custGeom>
              <a:avLst/>
              <a:gdLst/>
              <a:ahLst/>
              <a:cxnLst/>
              <a:rect l="l" t="t" r="r" b="b"/>
              <a:pathLst>
                <a:path w="64008" h="64008">
                  <a:moveTo>
                    <a:pt x="0" y="32004"/>
                  </a:moveTo>
                  <a:cubicBezTo>
                    <a:pt x="0" y="14351"/>
                    <a:pt x="14351" y="0"/>
                    <a:pt x="32004" y="0"/>
                  </a:cubicBezTo>
                  <a:cubicBezTo>
                    <a:pt x="49657" y="0"/>
                    <a:pt x="64008" y="14351"/>
                    <a:pt x="64008" y="32004"/>
                  </a:cubicBezTo>
                  <a:cubicBezTo>
                    <a:pt x="64008" y="49657"/>
                    <a:pt x="49657" y="64008"/>
                    <a:pt x="32004" y="64008"/>
                  </a:cubicBezTo>
                  <a:cubicBezTo>
                    <a:pt x="14351" y="64008"/>
                    <a:pt x="0" y="49657"/>
                    <a:pt x="0" y="32004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</p:grpSp>
      <p:grpSp>
        <p:nvGrpSpPr>
          <p:cNvPr id="60" name="Group 60"/>
          <p:cNvGrpSpPr/>
          <p:nvPr/>
        </p:nvGrpSpPr>
        <p:grpSpPr>
          <a:xfrm>
            <a:off x="754380" y="1961388"/>
            <a:ext cx="8778240" cy="793663"/>
            <a:chOff x="0" y="0"/>
            <a:chExt cx="11704320" cy="1058218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1704320" cy="1058218"/>
            </a:xfrm>
            <a:custGeom>
              <a:avLst/>
              <a:gdLst/>
              <a:ahLst/>
              <a:cxnLst/>
              <a:rect l="l" t="t" r="r" b="b"/>
              <a:pathLst>
                <a:path w="11704320" h="1058218">
                  <a:moveTo>
                    <a:pt x="0" y="0"/>
                  </a:moveTo>
                  <a:lnTo>
                    <a:pt x="11704320" y="0"/>
                  </a:lnTo>
                  <a:lnTo>
                    <a:pt x="11704320" y="1058218"/>
                  </a:lnTo>
                  <a:lnTo>
                    <a:pt x="0" y="105821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7987" b="-163037"/>
              </a:stretch>
            </a:blipFill>
          </p:spPr>
        </p:sp>
        <p:sp>
          <p:nvSpPr>
            <p:cNvPr id="62" name="TextBox 62"/>
            <p:cNvSpPr txBox="1"/>
            <p:nvPr/>
          </p:nvSpPr>
          <p:spPr>
            <a:xfrm>
              <a:off x="0" y="0"/>
              <a:ext cx="11704320" cy="10582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Ryšys su profesija ir darbo rinka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754380" y="2784348"/>
            <a:ext cx="8778240" cy="754380"/>
            <a:chOff x="0" y="0"/>
            <a:chExt cx="11704320" cy="100584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1704320" cy="1005840"/>
            </a:xfrm>
            <a:custGeom>
              <a:avLst/>
              <a:gdLst/>
              <a:ahLst/>
              <a:cxnLst/>
              <a:rect l="l" t="t" r="r" b="b"/>
              <a:pathLst>
                <a:path w="11704320" h="1005840">
                  <a:moveTo>
                    <a:pt x="0" y="0"/>
                  </a:moveTo>
                  <a:lnTo>
                    <a:pt x="11704320" y="0"/>
                  </a:lnTo>
                  <a:lnTo>
                    <a:pt x="11704320" y="1005840"/>
                  </a:lnTo>
                  <a:lnTo>
                    <a:pt x="0" y="10058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76734" b="-176734"/>
              </a:stretch>
            </a:blipFill>
          </p:spPr>
        </p:sp>
        <p:sp>
          <p:nvSpPr>
            <p:cNvPr id="65" name="TextBox 65"/>
            <p:cNvSpPr txBox="1"/>
            <p:nvPr/>
          </p:nvSpPr>
          <p:spPr>
            <a:xfrm>
              <a:off x="0" y="0"/>
              <a:ext cx="11704320" cy="10058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40"/>
                </a:lnSpc>
              </a:pPr>
              <a:r>
                <a:rPr lang="en-US" sz="1950">
                  <a:solidFill>
                    <a:srgbClr val="F3E7C8"/>
                  </a:solidFill>
                  <a:latin typeface="Aptos"/>
                  <a:ea typeface="Aptos"/>
                  <a:cs typeface="Aptos"/>
                  <a:sym typeface="Aptos"/>
                </a:rPr>
                <a:t>Profesinis mokymas stipresnis tada, kai jis susietas su realia darbo aplinka ir karjeros planavimu.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82015" y="3488055"/>
            <a:ext cx="7631430" cy="1390650"/>
            <a:chOff x="0" y="0"/>
            <a:chExt cx="10175240" cy="1854200"/>
          </a:xfrm>
        </p:grpSpPr>
        <p:sp>
          <p:nvSpPr>
            <p:cNvPr id="67" name="Freeform 67"/>
            <p:cNvSpPr/>
            <p:nvPr/>
          </p:nvSpPr>
          <p:spPr>
            <a:xfrm>
              <a:off x="12700" y="12700"/>
              <a:ext cx="10149840" cy="1828800"/>
            </a:xfrm>
            <a:custGeom>
              <a:avLst/>
              <a:gdLst/>
              <a:ahLst/>
              <a:cxnLst/>
              <a:rect l="l" t="t" r="r" b="b"/>
              <a:pathLst>
                <a:path w="10149840" h="1828800">
                  <a:moveTo>
                    <a:pt x="0" y="146304"/>
                  </a:moveTo>
                  <a:cubicBezTo>
                    <a:pt x="0" y="65532"/>
                    <a:pt x="66294" y="0"/>
                    <a:pt x="147955" y="0"/>
                  </a:cubicBezTo>
                  <a:lnTo>
                    <a:pt x="10001886" y="0"/>
                  </a:lnTo>
                  <a:cubicBezTo>
                    <a:pt x="10083547" y="0"/>
                    <a:pt x="10149840" y="65532"/>
                    <a:pt x="10149840" y="146304"/>
                  </a:cubicBezTo>
                  <a:lnTo>
                    <a:pt x="10149840" y="1682496"/>
                  </a:lnTo>
                  <a:cubicBezTo>
                    <a:pt x="10149840" y="1763268"/>
                    <a:pt x="10083547" y="1828800"/>
                    <a:pt x="10001886" y="1828800"/>
                  </a:cubicBezTo>
                  <a:lnTo>
                    <a:pt x="147955" y="1828800"/>
                  </a:lnTo>
                  <a:cubicBezTo>
                    <a:pt x="66294" y="1828800"/>
                    <a:pt x="0" y="1763268"/>
                    <a:pt x="0" y="168249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0" y="0"/>
              <a:ext cx="10175240" cy="1854200"/>
            </a:xfrm>
            <a:custGeom>
              <a:avLst/>
              <a:gdLst/>
              <a:ahLst/>
              <a:cxnLst/>
              <a:rect l="l" t="t" r="r" b="b"/>
              <a:pathLst>
                <a:path w="10175240" h="1854200">
                  <a:moveTo>
                    <a:pt x="0" y="159004"/>
                  </a:moveTo>
                  <a:cubicBezTo>
                    <a:pt x="0" y="70993"/>
                    <a:pt x="72009" y="0"/>
                    <a:pt x="160655" y="0"/>
                  </a:cubicBezTo>
                  <a:lnTo>
                    <a:pt x="10014586" y="0"/>
                  </a:lnTo>
                  <a:lnTo>
                    <a:pt x="10014586" y="12700"/>
                  </a:lnTo>
                  <a:lnTo>
                    <a:pt x="10014586" y="0"/>
                  </a:lnTo>
                  <a:cubicBezTo>
                    <a:pt x="10103231" y="0"/>
                    <a:pt x="10175240" y="70993"/>
                    <a:pt x="10175240" y="159004"/>
                  </a:cubicBezTo>
                  <a:lnTo>
                    <a:pt x="10162540" y="159004"/>
                  </a:lnTo>
                  <a:lnTo>
                    <a:pt x="10175240" y="159004"/>
                  </a:lnTo>
                  <a:lnTo>
                    <a:pt x="10175240" y="1695196"/>
                  </a:lnTo>
                  <a:lnTo>
                    <a:pt x="10162540" y="1695196"/>
                  </a:lnTo>
                  <a:lnTo>
                    <a:pt x="10175240" y="1695196"/>
                  </a:lnTo>
                  <a:cubicBezTo>
                    <a:pt x="10175240" y="1783207"/>
                    <a:pt x="10103231" y="1854200"/>
                    <a:pt x="10014586" y="1854200"/>
                  </a:cubicBezTo>
                  <a:lnTo>
                    <a:pt x="10014586" y="1841500"/>
                  </a:lnTo>
                  <a:lnTo>
                    <a:pt x="10014586" y="1854200"/>
                  </a:lnTo>
                  <a:lnTo>
                    <a:pt x="160655" y="1854200"/>
                  </a:lnTo>
                  <a:lnTo>
                    <a:pt x="160655" y="1841500"/>
                  </a:lnTo>
                  <a:lnTo>
                    <a:pt x="160655" y="1854200"/>
                  </a:lnTo>
                  <a:cubicBezTo>
                    <a:pt x="72009" y="1854200"/>
                    <a:pt x="0" y="1783207"/>
                    <a:pt x="0" y="169519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1695196"/>
                  </a:lnTo>
                  <a:lnTo>
                    <a:pt x="12700" y="1695196"/>
                  </a:lnTo>
                  <a:lnTo>
                    <a:pt x="25400" y="1695196"/>
                  </a:lnTo>
                  <a:cubicBezTo>
                    <a:pt x="25400" y="1768856"/>
                    <a:pt x="85852" y="1828800"/>
                    <a:pt x="160655" y="1828800"/>
                  </a:cubicBezTo>
                  <a:lnTo>
                    <a:pt x="10014586" y="1828800"/>
                  </a:lnTo>
                  <a:cubicBezTo>
                    <a:pt x="10089388" y="1828800"/>
                    <a:pt x="10149840" y="1768856"/>
                    <a:pt x="10149840" y="1695196"/>
                  </a:cubicBezTo>
                  <a:lnTo>
                    <a:pt x="10149840" y="159004"/>
                  </a:lnTo>
                  <a:cubicBezTo>
                    <a:pt x="10149840" y="85344"/>
                    <a:pt x="10089388" y="25400"/>
                    <a:pt x="10014585" y="25400"/>
                  </a:cubicBezTo>
                  <a:lnTo>
                    <a:pt x="160655" y="25400"/>
                  </a:lnTo>
                  <a:lnTo>
                    <a:pt x="160655" y="12700"/>
                  </a:lnTo>
                  <a:lnTo>
                    <a:pt x="160655" y="25400"/>
                  </a:lnTo>
                  <a:cubicBezTo>
                    <a:pt x="85852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69" name="Group 69"/>
          <p:cNvGrpSpPr/>
          <p:nvPr/>
        </p:nvGrpSpPr>
        <p:grpSpPr>
          <a:xfrm>
            <a:off x="882015" y="3488055"/>
            <a:ext cx="67056" cy="1390650"/>
            <a:chOff x="0" y="0"/>
            <a:chExt cx="89408" cy="1854200"/>
          </a:xfrm>
        </p:grpSpPr>
        <p:sp>
          <p:nvSpPr>
            <p:cNvPr id="70" name="Freeform 70"/>
            <p:cNvSpPr/>
            <p:nvPr/>
          </p:nvSpPr>
          <p:spPr>
            <a:xfrm>
              <a:off x="12700" y="12700"/>
              <a:ext cx="64008" cy="1828800"/>
            </a:xfrm>
            <a:custGeom>
              <a:avLst/>
              <a:gdLst/>
              <a:ahLst/>
              <a:cxnLst/>
              <a:rect l="l" t="t" r="r" b="b"/>
              <a:pathLst>
                <a:path w="64008" h="1828800">
                  <a:moveTo>
                    <a:pt x="0" y="0"/>
                  </a:moveTo>
                  <a:lnTo>
                    <a:pt x="64008" y="0"/>
                  </a:lnTo>
                  <a:lnTo>
                    <a:pt x="64008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89408" cy="1854200"/>
            </a:xfrm>
            <a:custGeom>
              <a:avLst/>
              <a:gdLst/>
              <a:ahLst/>
              <a:cxnLst/>
              <a:rect l="l" t="t" r="r" b="b"/>
              <a:pathLst>
                <a:path w="89408" h="185420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1841500"/>
                  </a:lnTo>
                  <a:cubicBezTo>
                    <a:pt x="89408" y="1848485"/>
                    <a:pt x="83693" y="1854200"/>
                    <a:pt x="76708" y="1854200"/>
                  </a:cubicBezTo>
                  <a:lnTo>
                    <a:pt x="12700" y="1854200"/>
                  </a:lnTo>
                  <a:cubicBezTo>
                    <a:pt x="5715" y="1854200"/>
                    <a:pt x="0" y="1848485"/>
                    <a:pt x="0" y="18415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1500"/>
                  </a:lnTo>
                  <a:lnTo>
                    <a:pt x="12700" y="1841500"/>
                  </a:lnTo>
                  <a:lnTo>
                    <a:pt x="12700" y="1828800"/>
                  </a:lnTo>
                  <a:lnTo>
                    <a:pt x="76708" y="1828800"/>
                  </a:lnTo>
                  <a:lnTo>
                    <a:pt x="76708" y="1841500"/>
                  </a:lnTo>
                  <a:lnTo>
                    <a:pt x="64008" y="184150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1126998" y="3787902"/>
            <a:ext cx="653796" cy="653796"/>
            <a:chOff x="0" y="0"/>
            <a:chExt cx="871728" cy="871728"/>
          </a:xfrm>
        </p:grpSpPr>
        <p:sp>
          <p:nvSpPr>
            <p:cNvPr id="73" name="Freeform 73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sp>
        <p:nvSpPr>
          <p:cNvPr id="75" name="Freeform 75" descr="preencoded.png"/>
          <p:cNvSpPr/>
          <p:nvPr/>
        </p:nvSpPr>
        <p:spPr>
          <a:xfrm>
            <a:off x="1261872" y="392277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6" name="Group 76"/>
          <p:cNvGrpSpPr/>
          <p:nvPr/>
        </p:nvGrpSpPr>
        <p:grpSpPr>
          <a:xfrm>
            <a:off x="2057400" y="3771900"/>
            <a:ext cx="6103620" cy="466344"/>
            <a:chOff x="0" y="0"/>
            <a:chExt cx="8138160" cy="621792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38160" cy="621792"/>
            </a:xfrm>
            <a:custGeom>
              <a:avLst/>
              <a:gdLst/>
              <a:ahLst/>
              <a:cxnLst/>
              <a:rect l="l" t="t" r="r" b="b"/>
              <a:pathLst>
                <a:path w="8138160" h="621792">
                  <a:moveTo>
                    <a:pt x="0" y="0"/>
                  </a:moveTo>
                  <a:lnTo>
                    <a:pt x="8138160" y="0"/>
                  </a:lnTo>
                  <a:lnTo>
                    <a:pt x="813816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5024" b="-205024"/>
              </a:stretch>
            </a:blipFill>
          </p:spPr>
        </p:sp>
        <p:sp>
          <p:nvSpPr>
            <p:cNvPr id="78" name="TextBox 78"/>
            <p:cNvSpPr txBox="1"/>
            <p:nvPr/>
          </p:nvSpPr>
          <p:spPr>
            <a:xfrm>
              <a:off x="0" y="0"/>
              <a:ext cx="813816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Pameistrystė ir praktika įmonėse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882015" y="5271135"/>
            <a:ext cx="7631430" cy="1390650"/>
            <a:chOff x="0" y="0"/>
            <a:chExt cx="10175240" cy="1854200"/>
          </a:xfrm>
        </p:grpSpPr>
        <p:sp>
          <p:nvSpPr>
            <p:cNvPr id="80" name="Freeform 80"/>
            <p:cNvSpPr/>
            <p:nvPr/>
          </p:nvSpPr>
          <p:spPr>
            <a:xfrm>
              <a:off x="12700" y="12700"/>
              <a:ext cx="10149840" cy="1828800"/>
            </a:xfrm>
            <a:custGeom>
              <a:avLst/>
              <a:gdLst/>
              <a:ahLst/>
              <a:cxnLst/>
              <a:rect l="l" t="t" r="r" b="b"/>
              <a:pathLst>
                <a:path w="10149840" h="1828800">
                  <a:moveTo>
                    <a:pt x="0" y="146304"/>
                  </a:moveTo>
                  <a:cubicBezTo>
                    <a:pt x="0" y="65532"/>
                    <a:pt x="66294" y="0"/>
                    <a:pt x="147955" y="0"/>
                  </a:cubicBezTo>
                  <a:lnTo>
                    <a:pt x="10001886" y="0"/>
                  </a:lnTo>
                  <a:cubicBezTo>
                    <a:pt x="10083547" y="0"/>
                    <a:pt x="10149840" y="65532"/>
                    <a:pt x="10149840" y="146304"/>
                  </a:cubicBezTo>
                  <a:lnTo>
                    <a:pt x="10149840" y="1682496"/>
                  </a:lnTo>
                  <a:cubicBezTo>
                    <a:pt x="10149840" y="1763268"/>
                    <a:pt x="10083547" y="1828800"/>
                    <a:pt x="10001886" y="1828800"/>
                  </a:cubicBezTo>
                  <a:lnTo>
                    <a:pt x="147955" y="1828800"/>
                  </a:lnTo>
                  <a:cubicBezTo>
                    <a:pt x="66294" y="1828800"/>
                    <a:pt x="0" y="1763268"/>
                    <a:pt x="0" y="168249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0" y="0"/>
              <a:ext cx="10175240" cy="1854200"/>
            </a:xfrm>
            <a:custGeom>
              <a:avLst/>
              <a:gdLst/>
              <a:ahLst/>
              <a:cxnLst/>
              <a:rect l="l" t="t" r="r" b="b"/>
              <a:pathLst>
                <a:path w="10175240" h="1854200">
                  <a:moveTo>
                    <a:pt x="0" y="159004"/>
                  </a:moveTo>
                  <a:cubicBezTo>
                    <a:pt x="0" y="70993"/>
                    <a:pt x="72009" y="0"/>
                    <a:pt x="160655" y="0"/>
                  </a:cubicBezTo>
                  <a:lnTo>
                    <a:pt x="10014586" y="0"/>
                  </a:lnTo>
                  <a:lnTo>
                    <a:pt x="10014586" y="12700"/>
                  </a:lnTo>
                  <a:lnTo>
                    <a:pt x="10014586" y="0"/>
                  </a:lnTo>
                  <a:cubicBezTo>
                    <a:pt x="10103231" y="0"/>
                    <a:pt x="10175240" y="70993"/>
                    <a:pt x="10175240" y="159004"/>
                  </a:cubicBezTo>
                  <a:lnTo>
                    <a:pt x="10162540" y="159004"/>
                  </a:lnTo>
                  <a:lnTo>
                    <a:pt x="10175240" y="159004"/>
                  </a:lnTo>
                  <a:lnTo>
                    <a:pt x="10175240" y="1695196"/>
                  </a:lnTo>
                  <a:lnTo>
                    <a:pt x="10162540" y="1695196"/>
                  </a:lnTo>
                  <a:lnTo>
                    <a:pt x="10175240" y="1695196"/>
                  </a:lnTo>
                  <a:cubicBezTo>
                    <a:pt x="10175240" y="1783207"/>
                    <a:pt x="10103231" y="1854200"/>
                    <a:pt x="10014586" y="1854200"/>
                  </a:cubicBezTo>
                  <a:lnTo>
                    <a:pt x="10014586" y="1841500"/>
                  </a:lnTo>
                  <a:lnTo>
                    <a:pt x="10014586" y="1854200"/>
                  </a:lnTo>
                  <a:lnTo>
                    <a:pt x="160655" y="1854200"/>
                  </a:lnTo>
                  <a:lnTo>
                    <a:pt x="160655" y="1841500"/>
                  </a:lnTo>
                  <a:lnTo>
                    <a:pt x="160655" y="1854200"/>
                  </a:lnTo>
                  <a:cubicBezTo>
                    <a:pt x="72009" y="1854200"/>
                    <a:pt x="0" y="1783207"/>
                    <a:pt x="0" y="169519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1695196"/>
                  </a:lnTo>
                  <a:lnTo>
                    <a:pt x="12700" y="1695196"/>
                  </a:lnTo>
                  <a:lnTo>
                    <a:pt x="25400" y="1695196"/>
                  </a:lnTo>
                  <a:cubicBezTo>
                    <a:pt x="25400" y="1768856"/>
                    <a:pt x="85852" y="1828800"/>
                    <a:pt x="160655" y="1828800"/>
                  </a:cubicBezTo>
                  <a:lnTo>
                    <a:pt x="10014586" y="1828800"/>
                  </a:lnTo>
                  <a:cubicBezTo>
                    <a:pt x="10089388" y="1828800"/>
                    <a:pt x="10149840" y="1768856"/>
                    <a:pt x="10149840" y="1695196"/>
                  </a:cubicBezTo>
                  <a:lnTo>
                    <a:pt x="10149840" y="159004"/>
                  </a:lnTo>
                  <a:cubicBezTo>
                    <a:pt x="10149840" y="85344"/>
                    <a:pt x="10089388" y="25400"/>
                    <a:pt x="10014585" y="25400"/>
                  </a:cubicBezTo>
                  <a:lnTo>
                    <a:pt x="160655" y="25400"/>
                  </a:lnTo>
                  <a:lnTo>
                    <a:pt x="160655" y="12700"/>
                  </a:lnTo>
                  <a:lnTo>
                    <a:pt x="160655" y="25400"/>
                  </a:lnTo>
                  <a:cubicBezTo>
                    <a:pt x="85852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82" name="Group 82"/>
          <p:cNvGrpSpPr/>
          <p:nvPr/>
        </p:nvGrpSpPr>
        <p:grpSpPr>
          <a:xfrm>
            <a:off x="882015" y="5271135"/>
            <a:ext cx="67056" cy="1390650"/>
            <a:chOff x="0" y="0"/>
            <a:chExt cx="89408" cy="1854200"/>
          </a:xfrm>
        </p:grpSpPr>
        <p:sp>
          <p:nvSpPr>
            <p:cNvPr id="83" name="Freeform 83"/>
            <p:cNvSpPr/>
            <p:nvPr/>
          </p:nvSpPr>
          <p:spPr>
            <a:xfrm>
              <a:off x="12700" y="12700"/>
              <a:ext cx="64008" cy="1828800"/>
            </a:xfrm>
            <a:custGeom>
              <a:avLst/>
              <a:gdLst/>
              <a:ahLst/>
              <a:cxnLst/>
              <a:rect l="l" t="t" r="r" b="b"/>
              <a:pathLst>
                <a:path w="64008" h="1828800">
                  <a:moveTo>
                    <a:pt x="0" y="0"/>
                  </a:moveTo>
                  <a:lnTo>
                    <a:pt x="64008" y="0"/>
                  </a:lnTo>
                  <a:lnTo>
                    <a:pt x="64008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84" name="Freeform 84"/>
            <p:cNvSpPr/>
            <p:nvPr/>
          </p:nvSpPr>
          <p:spPr>
            <a:xfrm>
              <a:off x="0" y="0"/>
              <a:ext cx="89408" cy="1854200"/>
            </a:xfrm>
            <a:custGeom>
              <a:avLst/>
              <a:gdLst/>
              <a:ahLst/>
              <a:cxnLst/>
              <a:rect l="l" t="t" r="r" b="b"/>
              <a:pathLst>
                <a:path w="89408" h="185420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1841500"/>
                  </a:lnTo>
                  <a:cubicBezTo>
                    <a:pt x="89408" y="1848485"/>
                    <a:pt x="83693" y="1854200"/>
                    <a:pt x="76708" y="1854200"/>
                  </a:cubicBezTo>
                  <a:lnTo>
                    <a:pt x="12700" y="1854200"/>
                  </a:lnTo>
                  <a:cubicBezTo>
                    <a:pt x="5715" y="1854200"/>
                    <a:pt x="0" y="1848485"/>
                    <a:pt x="0" y="18415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1500"/>
                  </a:lnTo>
                  <a:lnTo>
                    <a:pt x="12700" y="1841500"/>
                  </a:lnTo>
                  <a:lnTo>
                    <a:pt x="12700" y="1828800"/>
                  </a:lnTo>
                  <a:lnTo>
                    <a:pt x="76708" y="1828800"/>
                  </a:lnTo>
                  <a:lnTo>
                    <a:pt x="76708" y="1841500"/>
                  </a:lnTo>
                  <a:lnTo>
                    <a:pt x="64008" y="184150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85" name="Group 85"/>
          <p:cNvGrpSpPr/>
          <p:nvPr/>
        </p:nvGrpSpPr>
        <p:grpSpPr>
          <a:xfrm>
            <a:off x="1126998" y="5570982"/>
            <a:ext cx="653796" cy="653796"/>
            <a:chOff x="0" y="0"/>
            <a:chExt cx="871728" cy="871728"/>
          </a:xfrm>
        </p:grpSpPr>
        <p:sp>
          <p:nvSpPr>
            <p:cNvPr id="86" name="Freeform 86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87" name="Freeform 87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sp>
        <p:nvSpPr>
          <p:cNvPr id="88" name="Freeform 88" descr="preencoded.png"/>
          <p:cNvSpPr/>
          <p:nvPr/>
        </p:nvSpPr>
        <p:spPr>
          <a:xfrm>
            <a:off x="1261872" y="570585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9" name="Group 89"/>
          <p:cNvGrpSpPr/>
          <p:nvPr/>
        </p:nvGrpSpPr>
        <p:grpSpPr>
          <a:xfrm>
            <a:off x="2057400" y="5554980"/>
            <a:ext cx="6103620" cy="466344"/>
            <a:chOff x="0" y="0"/>
            <a:chExt cx="8138160" cy="621792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38160" cy="621792"/>
            </a:xfrm>
            <a:custGeom>
              <a:avLst/>
              <a:gdLst/>
              <a:ahLst/>
              <a:cxnLst/>
              <a:rect l="l" t="t" r="r" b="b"/>
              <a:pathLst>
                <a:path w="8138160" h="621792">
                  <a:moveTo>
                    <a:pt x="0" y="0"/>
                  </a:moveTo>
                  <a:lnTo>
                    <a:pt x="8138160" y="0"/>
                  </a:lnTo>
                  <a:lnTo>
                    <a:pt x="813816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5024" b="-205024"/>
              </a:stretch>
            </a:blipFill>
          </p:spPr>
        </p:sp>
        <p:sp>
          <p:nvSpPr>
            <p:cNvPr id="91" name="TextBox 91"/>
            <p:cNvSpPr txBox="1"/>
            <p:nvPr/>
          </p:nvSpPr>
          <p:spPr>
            <a:xfrm>
              <a:off x="0" y="0"/>
              <a:ext cx="813816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Darbdavių renginiai ir profesinis informavimas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882015" y="7054215"/>
            <a:ext cx="7631430" cy="1390650"/>
            <a:chOff x="0" y="0"/>
            <a:chExt cx="10175240" cy="1854200"/>
          </a:xfrm>
        </p:grpSpPr>
        <p:sp>
          <p:nvSpPr>
            <p:cNvPr id="93" name="Freeform 93"/>
            <p:cNvSpPr/>
            <p:nvPr/>
          </p:nvSpPr>
          <p:spPr>
            <a:xfrm>
              <a:off x="12700" y="12700"/>
              <a:ext cx="10149840" cy="1828800"/>
            </a:xfrm>
            <a:custGeom>
              <a:avLst/>
              <a:gdLst/>
              <a:ahLst/>
              <a:cxnLst/>
              <a:rect l="l" t="t" r="r" b="b"/>
              <a:pathLst>
                <a:path w="10149840" h="1828800">
                  <a:moveTo>
                    <a:pt x="0" y="146304"/>
                  </a:moveTo>
                  <a:cubicBezTo>
                    <a:pt x="0" y="65532"/>
                    <a:pt x="66294" y="0"/>
                    <a:pt x="147955" y="0"/>
                  </a:cubicBezTo>
                  <a:lnTo>
                    <a:pt x="10001886" y="0"/>
                  </a:lnTo>
                  <a:cubicBezTo>
                    <a:pt x="10083547" y="0"/>
                    <a:pt x="10149840" y="65532"/>
                    <a:pt x="10149840" y="146304"/>
                  </a:cubicBezTo>
                  <a:lnTo>
                    <a:pt x="10149840" y="1682496"/>
                  </a:lnTo>
                  <a:cubicBezTo>
                    <a:pt x="10149840" y="1763268"/>
                    <a:pt x="10083547" y="1828800"/>
                    <a:pt x="10001886" y="1828800"/>
                  </a:cubicBezTo>
                  <a:lnTo>
                    <a:pt x="147955" y="1828800"/>
                  </a:lnTo>
                  <a:cubicBezTo>
                    <a:pt x="66294" y="1828800"/>
                    <a:pt x="0" y="1763268"/>
                    <a:pt x="0" y="1682496"/>
                  </a:cubicBezTo>
                  <a:close/>
                </a:path>
              </a:pathLst>
            </a:custGeom>
            <a:solidFill>
              <a:srgbClr val="2E2E2F">
                <a:alpha val="84314"/>
              </a:srgbClr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0" y="0"/>
              <a:ext cx="10175240" cy="1854200"/>
            </a:xfrm>
            <a:custGeom>
              <a:avLst/>
              <a:gdLst/>
              <a:ahLst/>
              <a:cxnLst/>
              <a:rect l="l" t="t" r="r" b="b"/>
              <a:pathLst>
                <a:path w="10175240" h="1854200">
                  <a:moveTo>
                    <a:pt x="0" y="159004"/>
                  </a:moveTo>
                  <a:cubicBezTo>
                    <a:pt x="0" y="70993"/>
                    <a:pt x="72009" y="0"/>
                    <a:pt x="160655" y="0"/>
                  </a:cubicBezTo>
                  <a:lnTo>
                    <a:pt x="10014586" y="0"/>
                  </a:lnTo>
                  <a:lnTo>
                    <a:pt x="10014586" y="12700"/>
                  </a:lnTo>
                  <a:lnTo>
                    <a:pt x="10014586" y="0"/>
                  </a:lnTo>
                  <a:cubicBezTo>
                    <a:pt x="10103231" y="0"/>
                    <a:pt x="10175240" y="70993"/>
                    <a:pt x="10175240" y="159004"/>
                  </a:cubicBezTo>
                  <a:lnTo>
                    <a:pt x="10162540" y="159004"/>
                  </a:lnTo>
                  <a:lnTo>
                    <a:pt x="10175240" y="159004"/>
                  </a:lnTo>
                  <a:lnTo>
                    <a:pt x="10175240" y="1695196"/>
                  </a:lnTo>
                  <a:lnTo>
                    <a:pt x="10162540" y="1695196"/>
                  </a:lnTo>
                  <a:lnTo>
                    <a:pt x="10175240" y="1695196"/>
                  </a:lnTo>
                  <a:cubicBezTo>
                    <a:pt x="10175240" y="1783207"/>
                    <a:pt x="10103231" y="1854200"/>
                    <a:pt x="10014586" y="1854200"/>
                  </a:cubicBezTo>
                  <a:lnTo>
                    <a:pt x="10014586" y="1841500"/>
                  </a:lnTo>
                  <a:lnTo>
                    <a:pt x="10014586" y="1854200"/>
                  </a:lnTo>
                  <a:lnTo>
                    <a:pt x="160655" y="1854200"/>
                  </a:lnTo>
                  <a:lnTo>
                    <a:pt x="160655" y="1841500"/>
                  </a:lnTo>
                  <a:lnTo>
                    <a:pt x="160655" y="1854200"/>
                  </a:lnTo>
                  <a:cubicBezTo>
                    <a:pt x="72009" y="1854200"/>
                    <a:pt x="0" y="1783207"/>
                    <a:pt x="0" y="169519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1695196"/>
                  </a:lnTo>
                  <a:lnTo>
                    <a:pt x="12700" y="1695196"/>
                  </a:lnTo>
                  <a:lnTo>
                    <a:pt x="25400" y="1695196"/>
                  </a:lnTo>
                  <a:cubicBezTo>
                    <a:pt x="25400" y="1768856"/>
                    <a:pt x="85852" y="1828800"/>
                    <a:pt x="160655" y="1828800"/>
                  </a:cubicBezTo>
                  <a:lnTo>
                    <a:pt x="10014586" y="1828800"/>
                  </a:lnTo>
                  <a:cubicBezTo>
                    <a:pt x="10089388" y="1828800"/>
                    <a:pt x="10149840" y="1768856"/>
                    <a:pt x="10149840" y="1695196"/>
                  </a:cubicBezTo>
                  <a:lnTo>
                    <a:pt x="10149840" y="159004"/>
                  </a:lnTo>
                  <a:cubicBezTo>
                    <a:pt x="10149840" y="85344"/>
                    <a:pt x="10089388" y="25400"/>
                    <a:pt x="10014585" y="25400"/>
                  </a:cubicBezTo>
                  <a:lnTo>
                    <a:pt x="160655" y="25400"/>
                  </a:lnTo>
                  <a:lnTo>
                    <a:pt x="160655" y="12700"/>
                  </a:lnTo>
                  <a:lnTo>
                    <a:pt x="160655" y="25400"/>
                  </a:lnTo>
                  <a:cubicBezTo>
                    <a:pt x="85852" y="25400"/>
                    <a:pt x="25400" y="85344"/>
                    <a:pt x="25400" y="159004"/>
                  </a:cubicBezTo>
                  <a:close/>
                </a:path>
              </a:pathLst>
            </a:custGeom>
            <a:solidFill>
              <a:srgbClr val="F3E7C8">
                <a:alpha val="20000"/>
              </a:srgbClr>
            </a:solidFill>
          </p:spPr>
        </p:sp>
      </p:grpSp>
      <p:grpSp>
        <p:nvGrpSpPr>
          <p:cNvPr id="95" name="Group 95"/>
          <p:cNvGrpSpPr/>
          <p:nvPr/>
        </p:nvGrpSpPr>
        <p:grpSpPr>
          <a:xfrm>
            <a:off x="882015" y="7054215"/>
            <a:ext cx="67056" cy="1390650"/>
            <a:chOff x="0" y="0"/>
            <a:chExt cx="89408" cy="1854200"/>
          </a:xfrm>
        </p:grpSpPr>
        <p:sp>
          <p:nvSpPr>
            <p:cNvPr id="96" name="Freeform 96"/>
            <p:cNvSpPr/>
            <p:nvPr/>
          </p:nvSpPr>
          <p:spPr>
            <a:xfrm>
              <a:off x="12700" y="12700"/>
              <a:ext cx="64008" cy="1828800"/>
            </a:xfrm>
            <a:custGeom>
              <a:avLst/>
              <a:gdLst/>
              <a:ahLst/>
              <a:cxnLst/>
              <a:rect l="l" t="t" r="r" b="b"/>
              <a:pathLst>
                <a:path w="64008" h="1828800">
                  <a:moveTo>
                    <a:pt x="0" y="0"/>
                  </a:moveTo>
                  <a:lnTo>
                    <a:pt x="64008" y="0"/>
                  </a:lnTo>
                  <a:lnTo>
                    <a:pt x="64008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rgbClr val="E5A000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0" y="0"/>
              <a:ext cx="89408" cy="1854200"/>
            </a:xfrm>
            <a:custGeom>
              <a:avLst/>
              <a:gdLst/>
              <a:ahLst/>
              <a:cxnLst/>
              <a:rect l="l" t="t" r="r" b="b"/>
              <a:pathLst>
                <a:path w="89408" h="1854200">
                  <a:moveTo>
                    <a:pt x="12700" y="0"/>
                  </a:moveTo>
                  <a:lnTo>
                    <a:pt x="76708" y="0"/>
                  </a:lnTo>
                  <a:cubicBezTo>
                    <a:pt x="83693" y="0"/>
                    <a:pt x="89408" y="5715"/>
                    <a:pt x="89408" y="12700"/>
                  </a:cubicBezTo>
                  <a:lnTo>
                    <a:pt x="89408" y="1841500"/>
                  </a:lnTo>
                  <a:cubicBezTo>
                    <a:pt x="89408" y="1848485"/>
                    <a:pt x="83693" y="1854200"/>
                    <a:pt x="76708" y="1854200"/>
                  </a:cubicBezTo>
                  <a:lnTo>
                    <a:pt x="12700" y="1854200"/>
                  </a:lnTo>
                  <a:cubicBezTo>
                    <a:pt x="5715" y="1854200"/>
                    <a:pt x="0" y="1848485"/>
                    <a:pt x="0" y="18415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41500"/>
                  </a:lnTo>
                  <a:lnTo>
                    <a:pt x="12700" y="1841500"/>
                  </a:lnTo>
                  <a:lnTo>
                    <a:pt x="12700" y="1828800"/>
                  </a:lnTo>
                  <a:lnTo>
                    <a:pt x="76708" y="1828800"/>
                  </a:lnTo>
                  <a:lnTo>
                    <a:pt x="76708" y="1841500"/>
                  </a:lnTo>
                  <a:lnTo>
                    <a:pt x="64008" y="1841500"/>
                  </a:lnTo>
                  <a:lnTo>
                    <a:pt x="64008" y="12700"/>
                  </a:lnTo>
                  <a:lnTo>
                    <a:pt x="76708" y="12700"/>
                  </a:lnTo>
                  <a:lnTo>
                    <a:pt x="7670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5A000"/>
            </a:solidFill>
          </p:spPr>
        </p:sp>
      </p:grpSp>
      <p:grpSp>
        <p:nvGrpSpPr>
          <p:cNvPr id="98" name="Group 98"/>
          <p:cNvGrpSpPr/>
          <p:nvPr/>
        </p:nvGrpSpPr>
        <p:grpSpPr>
          <a:xfrm>
            <a:off x="1126998" y="7354062"/>
            <a:ext cx="653796" cy="653796"/>
            <a:chOff x="0" y="0"/>
            <a:chExt cx="871728" cy="871728"/>
          </a:xfrm>
        </p:grpSpPr>
        <p:sp>
          <p:nvSpPr>
            <p:cNvPr id="99" name="Freeform 99"/>
            <p:cNvSpPr/>
            <p:nvPr/>
          </p:nvSpPr>
          <p:spPr>
            <a:xfrm>
              <a:off x="15240" y="15240"/>
              <a:ext cx="841248" cy="841248"/>
            </a:xfrm>
            <a:custGeom>
              <a:avLst/>
              <a:gdLst/>
              <a:ahLst/>
              <a:cxnLst/>
              <a:rect l="l" t="t" r="r" b="b"/>
              <a:pathLst>
                <a:path w="841248" h="841248">
                  <a:moveTo>
                    <a:pt x="0" y="420624"/>
                  </a:moveTo>
                  <a:cubicBezTo>
                    <a:pt x="0" y="188341"/>
                    <a:pt x="188341" y="0"/>
                    <a:pt x="420624" y="0"/>
                  </a:cubicBezTo>
                  <a:cubicBezTo>
                    <a:pt x="652907" y="0"/>
                    <a:pt x="841248" y="188341"/>
                    <a:pt x="841248" y="420624"/>
                  </a:cubicBezTo>
                  <a:cubicBezTo>
                    <a:pt x="841248" y="652907"/>
                    <a:pt x="652907" y="841248"/>
                    <a:pt x="420624" y="841248"/>
                  </a:cubicBezTo>
                  <a:cubicBezTo>
                    <a:pt x="188341" y="841248"/>
                    <a:pt x="0" y="652907"/>
                    <a:pt x="0" y="420624"/>
                  </a:cubicBezTo>
                  <a:close/>
                </a:path>
              </a:pathLst>
            </a:custGeom>
            <a:solidFill>
              <a:srgbClr val="2E2E2F">
                <a:alpha val="63922"/>
              </a:srgbClr>
            </a:solidFill>
          </p:spPr>
        </p:sp>
        <p:sp>
          <p:nvSpPr>
            <p:cNvPr id="100" name="Freeform 100"/>
            <p:cNvSpPr/>
            <p:nvPr/>
          </p:nvSpPr>
          <p:spPr>
            <a:xfrm>
              <a:off x="0" y="0"/>
              <a:ext cx="871728" cy="871728"/>
            </a:xfrm>
            <a:custGeom>
              <a:avLst/>
              <a:gdLst/>
              <a:ahLst/>
              <a:cxnLst/>
              <a:rect l="l" t="t" r="r" b="b"/>
              <a:pathLst>
                <a:path w="871728" h="871728">
                  <a:moveTo>
                    <a:pt x="0" y="435864"/>
                  </a:moveTo>
                  <a:cubicBezTo>
                    <a:pt x="0" y="195199"/>
                    <a:pt x="195199" y="0"/>
                    <a:pt x="435864" y="0"/>
                  </a:cubicBezTo>
                  <a:lnTo>
                    <a:pt x="435864" y="15240"/>
                  </a:lnTo>
                  <a:lnTo>
                    <a:pt x="435864" y="0"/>
                  </a:lnTo>
                  <a:cubicBezTo>
                    <a:pt x="676529" y="0"/>
                    <a:pt x="871728" y="195199"/>
                    <a:pt x="871728" y="435864"/>
                  </a:cubicBezTo>
                  <a:cubicBezTo>
                    <a:pt x="871728" y="676529"/>
                    <a:pt x="676529" y="871728"/>
                    <a:pt x="435864" y="871728"/>
                  </a:cubicBezTo>
                  <a:lnTo>
                    <a:pt x="435864" y="856488"/>
                  </a:lnTo>
                  <a:lnTo>
                    <a:pt x="435864" y="871728"/>
                  </a:lnTo>
                  <a:cubicBezTo>
                    <a:pt x="195199" y="871728"/>
                    <a:pt x="0" y="676529"/>
                    <a:pt x="0" y="435864"/>
                  </a:cubicBezTo>
                  <a:lnTo>
                    <a:pt x="15240" y="435864"/>
                  </a:lnTo>
                  <a:lnTo>
                    <a:pt x="28194" y="443992"/>
                  </a:lnTo>
                  <a:cubicBezTo>
                    <a:pt x="24638" y="449707"/>
                    <a:pt x="17653" y="452501"/>
                    <a:pt x="11049" y="450596"/>
                  </a:cubicBezTo>
                  <a:cubicBezTo>
                    <a:pt x="4445" y="448691"/>
                    <a:pt x="0" y="442722"/>
                    <a:pt x="0" y="435864"/>
                  </a:cubicBezTo>
                  <a:moveTo>
                    <a:pt x="30480" y="435864"/>
                  </a:moveTo>
                  <a:lnTo>
                    <a:pt x="15240" y="435864"/>
                  </a:lnTo>
                  <a:lnTo>
                    <a:pt x="2286" y="427736"/>
                  </a:lnTo>
                  <a:cubicBezTo>
                    <a:pt x="5842" y="422021"/>
                    <a:pt x="12827" y="419227"/>
                    <a:pt x="19431" y="421132"/>
                  </a:cubicBezTo>
                  <a:cubicBezTo>
                    <a:pt x="26035" y="423037"/>
                    <a:pt x="30480" y="429006"/>
                    <a:pt x="30480" y="435737"/>
                  </a:cubicBezTo>
                  <a:cubicBezTo>
                    <a:pt x="30480" y="659638"/>
                    <a:pt x="211963" y="841121"/>
                    <a:pt x="435864" y="841121"/>
                  </a:cubicBezTo>
                  <a:cubicBezTo>
                    <a:pt x="659765" y="841121"/>
                    <a:pt x="841248" y="659765"/>
                    <a:pt x="841248" y="435864"/>
                  </a:cubicBezTo>
                  <a:lnTo>
                    <a:pt x="856488" y="435864"/>
                  </a:lnTo>
                  <a:lnTo>
                    <a:pt x="841248" y="435864"/>
                  </a:lnTo>
                  <a:cubicBezTo>
                    <a:pt x="841248" y="211963"/>
                    <a:pt x="659765" y="30480"/>
                    <a:pt x="435864" y="30480"/>
                  </a:cubicBezTo>
                  <a:lnTo>
                    <a:pt x="435864" y="15240"/>
                  </a:lnTo>
                  <a:lnTo>
                    <a:pt x="435864" y="30480"/>
                  </a:lnTo>
                  <a:cubicBezTo>
                    <a:pt x="211963" y="30480"/>
                    <a:pt x="30480" y="211963"/>
                    <a:pt x="30480" y="435864"/>
                  </a:cubicBezTo>
                  <a:close/>
                </a:path>
              </a:pathLst>
            </a:custGeom>
            <a:solidFill>
              <a:srgbClr val="E5A000"/>
            </a:solidFill>
          </p:spPr>
        </p:sp>
      </p:grpSp>
      <p:sp>
        <p:nvSpPr>
          <p:cNvPr id="101" name="Freeform 101" descr="preencoded.png"/>
          <p:cNvSpPr/>
          <p:nvPr/>
        </p:nvSpPr>
        <p:spPr>
          <a:xfrm>
            <a:off x="1261872" y="7488936"/>
            <a:ext cx="384048" cy="384048"/>
          </a:xfrm>
          <a:custGeom>
            <a:avLst/>
            <a:gdLst/>
            <a:ahLst/>
            <a:cxnLst/>
            <a:rect l="l" t="t" r="r" b="b"/>
            <a:pathLst>
              <a:path w="384048" h="384048">
                <a:moveTo>
                  <a:pt x="0" y="0"/>
                </a:moveTo>
                <a:lnTo>
                  <a:pt x="384048" y="0"/>
                </a:lnTo>
                <a:lnTo>
                  <a:pt x="384048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2" name="Group 102"/>
          <p:cNvGrpSpPr/>
          <p:nvPr/>
        </p:nvGrpSpPr>
        <p:grpSpPr>
          <a:xfrm>
            <a:off x="2057400" y="7338060"/>
            <a:ext cx="6103620" cy="466344"/>
            <a:chOff x="0" y="0"/>
            <a:chExt cx="8138160" cy="621792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8138160" cy="621792"/>
            </a:xfrm>
            <a:custGeom>
              <a:avLst/>
              <a:gdLst/>
              <a:ahLst/>
              <a:cxnLst/>
              <a:rect l="l" t="t" r="r" b="b"/>
              <a:pathLst>
                <a:path w="8138160" h="621792">
                  <a:moveTo>
                    <a:pt x="0" y="0"/>
                  </a:moveTo>
                  <a:lnTo>
                    <a:pt x="8138160" y="0"/>
                  </a:lnTo>
                  <a:lnTo>
                    <a:pt x="8138160" y="621792"/>
                  </a:lnTo>
                  <a:lnTo>
                    <a:pt x="0" y="6217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5024" b="-205024"/>
              </a:stretch>
            </a:blipFill>
          </p:spPr>
        </p:sp>
        <p:sp>
          <p:nvSpPr>
            <p:cNvPr id="104" name="TextBox 104"/>
            <p:cNvSpPr txBox="1"/>
            <p:nvPr/>
          </p:nvSpPr>
          <p:spPr>
            <a:xfrm>
              <a:off x="0" y="0"/>
              <a:ext cx="8138160" cy="6217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50"/>
                </a:lnSpc>
              </a:pPr>
              <a:r>
                <a:rPr lang="en-US" sz="1875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Erasmus+ mobilumo galimybės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6596360" y="9532620"/>
            <a:ext cx="1028700" cy="274320"/>
            <a:chOff x="0" y="0"/>
            <a:chExt cx="1371600" cy="36576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1371600" cy="365760"/>
            </a:xfrm>
            <a:custGeom>
              <a:avLst/>
              <a:gdLst/>
              <a:ahLst/>
              <a:cxnLst/>
              <a:rect l="l" t="t" r="r" b="b"/>
              <a:pathLst>
                <a:path w="1371600" h="365760">
                  <a:moveTo>
                    <a:pt x="0" y="0"/>
                  </a:moveTo>
                  <a:lnTo>
                    <a:pt x="1371600" y="0"/>
                  </a:lnTo>
                  <a:lnTo>
                    <a:pt x="1371600" y="365760"/>
                  </a:lnTo>
                  <a:lnTo>
                    <a:pt x="0" y="3657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3068" b="-23068"/>
              </a:stretch>
            </a:blipFill>
          </p:spPr>
        </p:sp>
        <p:sp>
          <p:nvSpPr>
            <p:cNvPr id="107" name="TextBox 107"/>
            <p:cNvSpPr txBox="1"/>
            <p:nvPr/>
          </p:nvSpPr>
          <p:spPr>
            <a:xfrm>
              <a:off x="0" y="0"/>
              <a:ext cx="1371600" cy="3657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39"/>
                </a:lnSpc>
              </a:pPr>
              <a:r>
                <a:rPr lang="en-US" sz="1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2026</a:t>
              </a:r>
            </a:p>
          </p:txBody>
        </p:sp>
      </p:grpSp>
      <p:sp>
        <p:nvSpPr>
          <p:cNvPr id="108" name="Freeform 108"/>
          <p:cNvSpPr/>
          <p:nvPr/>
        </p:nvSpPr>
        <p:spPr>
          <a:xfrm rot="30000">
            <a:off x="9674614" y="1248637"/>
            <a:ext cx="12059636" cy="9090471"/>
          </a:xfrm>
          <a:custGeom>
            <a:avLst/>
            <a:gdLst/>
            <a:ahLst/>
            <a:cxnLst/>
            <a:rect l="l" t="t" r="r" b="b"/>
            <a:pathLst>
              <a:path w="12059636" h="9090471">
                <a:moveTo>
                  <a:pt x="0" y="104558"/>
                </a:moveTo>
                <a:lnTo>
                  <a:pt x="11981217" y="0"/>
                </a:lnTo>
                <a:lnTo>
                  <a:pt x="12059636" y="8985913"/>
                </a:lnTo>
                <a:lnTo>
                  <a:pt x="78419" y="9090471"/>
                </a:lnTo>
                <a:lnTo>
                  <a:pt x="0" y="104558"/>
                </a:lnTo>
                <a:close/>
              </a:path>
            </a:pathLst>
          </a:custGeom>
          <a:blipFill>
            <a:blip r:embed="rId9">
              <a:alphaModFix amt="89000"/>
            </a:blip>
            <a:stretch>
              <a:fillRect l="-742" t="-1040" r="-735" b="73"/>
            </a:stretch>
          </a:blipFill>
        </p:spPr>
      </p:sp>
      <p:sp>
        <p:nvSpPr>
          <p:cNvPr id="109" name="Freeform 109"/>
          <p:cNvSpPr/>
          <p:nvPr/>
        </p:nvSpPr>
        <p:spPr>
          <a:xfrm>
            <a:off x="8300529" y="8959302"/>
            <a:ext cx="1686484" cy="205444"/>
          </a:xfrm>
          <a:custGeom>
            <a:avLst/>
            <a:gdLst/>
            <a:ahLst/>
            <a:cxnLst/>
            <a:rect l="l" t="t" r="r" b="b"/>
            <a:pathLst>
              <a:path w="1686484" h="205444">
                <a:moveTo>
                  <a:pt x="0" y="0"/>
                </a:moveTo>
                <a:lnTo>
                  <a:pt x="1686485" y="0"/>
                </a:lnTo>
                <a:lnTo>
                  <a:pt x="1686485" y="205444"/>
                </a:lnTo>
                <a:lnTo>
                  <a:pt x="0" y="205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0" name="TextBox 110"/>
          <p:cNvSpPr txBox="1"/>
          <p:nvPr/>
        </p:nvSpPr>
        <p:spPr>
          <a:xfrm>
            <a:off x="2057657" y="4348229"/>
            <a:ext cx="6103115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7"/>
              </a:lnSpc>
            </a:pP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Galimybė mokytis atliekant profesines užduotis ir pažinti tikrą darbo aplinką.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2057657" y="6131309"/>
            <a:ext cx="610311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7"/>
              </a:lnSpc>
            </a:pP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Pagalba susipažinti su profesijomis, darbdaviais ir galimomis karjeros kryptimis.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2057657" y="7914389"/>
            <a:ext cx="610311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7"/>
              </a:lnSpc>
            </a:pPr>
            <a:r>
              <a:rPr lang="en-US" sz="1439">
                <a:solidFill>
                  <a:srgbClr val="F3E7C8"/>
                </a:solidFill>
                <a:latin typeface="Aptos"/>
                <a:ea typeface="Aptos"/>
                <a:cs typeface="Aptos"/>
                <a:sym typeface="Aptos"/>
              </a:rPr>
              <a:t>Tarptautinė patirtis profesinio mokymo srityje ir platesnis požiūris į pasirinktą profesiją.</a:t>
            </a:r>
          </a:p>
        </p:txBody>
      </p:sp>
      <p:grpSp>
        <p:nvGrpSpPr>
          <p:cNvPr id="113" name="Group 113"/>
          <p:cNvGrpSpPr/>
          <p:nvPr/>
        </p:nvGrpSpPr>
        <p:grpSpPr>
          <a:xfrm>
            <a:off x="504463" y="9830407"/>
            <a:ext cx="4291382" cy="332475"/>
            <a:chOff x="0" y="0"/>
            <a:chExt cx="5721843" cy="443301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5721842" cy="443297"/>
            </a:xfrm>
            <a:custGeom>
              <a:avLst/>
              <a:gdLst/>
              <a:ahLst/>
              <a:cxnLst/>
              <a:rect l="l" t="t" r="r" b="b"/>
              <a:pathLst>
                <a:path w="5721842" h="443297">
                  <a:moveTo>
                    <a:pt x="0" y="0"/>
                  </a:moveTo>
                  <a:lnTo>
                    <a:pt x="5721842" y="0"/>
                  </a:lnTo>
                  <a:lnTo>
                    <a:pt x="5721842" y="443297"/>
                  </a:lnTo>
                  <a:lnTo>
                    <a:pt x="0" y="44329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39613" r="26430" b="-130444"/>
              </a:stretch>
            </a:blipFill>
          </p:spPr>
        </p:sp>
        <p:sp>
          <p:nvSpPr>
            <p:cNvPr id="115" name="TextBox 115"/>
            <p:cNvSpPr txBox="1"/>
            <p:nvPr/>
          </p:nvSpPr>
          <p:spPr>
            <a:xfrm>
              <a:off x="0" y="0"/>
              <a:ext cx="5721843" cy="4433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32"/>
                </a:lnSpc>
              </a:pPr>
              <a:r>
                <a:rPr lang="en-US" sz="1776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VSRC • stojantiesiems</a:t>
              </a:r>
            </a:p>
          </p:txBody>
        </p:sp>
      </p:grpSp>
      <p:sp>
        <p:nvSpPr>
          <p:cNvPr id="116" name="TextBox 116"/>
          <p:cNvSpPr txBox="1"/>
          <p:nvPr/>
        </p:nvSpPr>
        <p:spPr>
          <a:xfrm>
            <a:off x="1126998" y="414718"/>
            <a:ext cx="39351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Vilniaus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statybininkų</a:t>
            </a:r>
          </a:p>
          <a:p>
            <a:pPr algn="l">
              <a:lnSpc>
                <a:spcPts val="2521"/>
              </a:lnSpc>
            </a:pPr>
            <a:r>
              <a:rPr lang="en-US" sz="2101">
                <a:solidFill>
                  <a:srgbClr val="F8F8F2"/>
                </a:solidFill>
                <a:latin typeface="Aptos"/>
                <a:ea typeface="Aptos"/>
                <a:cs typeface="Aptos"/>
                <a:sym typeface="Aptos"/>
              </a:rPr>
              <a:t>rengimo centras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1167</Words>
  <Application>Microsoft Office PowerPoint</Application>
  <PresentationFormat>Pasirinktinai</PresentationFormat>
  <Paragraphs>271</Paragraphs>
  <Slides>15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11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7" baseType="lpstr">
      <vt:lpstr>Arial</vt:lpstr>
      <vt:lpstr>Poppins Semi-Bold</vt:lpstr>
      <vt:lpstr>Calibri (MS)</vt:lpstr>
      <vt:lpstr>Calibri</vt:lpstr>
      <vt:lpstr>Aptos</vt:lpstr>
      <vt:lpstr>Aptos Bold</vt:lpstr>
      <vt:lpstr>Georgia</vt:lpstr>
      <vt:lpstr>Poppins Bold</vt:lpstr>
      <vt:lpstr>Poppins</vt:lpstr>
      <vt:lpstr>Poppins Medium</vt:lpstr>
      <vt:lpstr>Aptos Italics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Stojantiesiems_2026</dc:title>
  <dc:creator>Inga ST</dc:creator>
  <cp:lastModifiedBy>Inga ST</cp:lastModifiedBy>
  <cp:revision>4</cp:revision>
  <dcterms:created xsi:type="dcterms:W3CDTF">2006-08-16T00:00:00Z</dcterms:created>
  <dcterms:modified xsi:type="dcterms:W3CDTF">2026-05-28T13:00:55Z</dcterms:modified>
  <dc:identifier>DAHJ7r-IM_A</dc:identifier>
</cp:coreProperties>
</file>